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03" r:id="rId2"/>
    <p:sldId id="404" r:id="rId3"/>
    <p:sldId id="258" r:id="rId4"/>
    <p:sldId id="397" r:id="rId5"/>
    <p:sldId id="259" r:id="rId6"/>
    <p:sldId id="398" r:id="rId7"/>
    <p:sldId id="399" r:id="rId8"/>
    <p:sldId id="260" r:id="rId9"/>
    <p:sldId id="261" r:id="rId10"/>
    <p:sldId id="262" r:id="rId11"/>
    <p:sldId id="263" r:id="rId12"/>
    <p:sldId id="264" r:id="rId13"/>
    <p:sldId id="265" r:id="rId14"/>
    <p:sldId id="266" r:id="rId15"/>
    <p:sldId id="373" r:id="rId16"/>
    <p:sldId id="400" r:id="rId17"/>
    <p:sldId id="267" r:id="rId18"/>
    <p:sldId id="401" r:id="rId19"/>
    <p:sldId id="268" r:id="rId20"/>
    <p:sldId id="374" r:id="rId21"/>
    <p:sldId id="375" r:id="rId22"/>
    <p:sldId id="376" r:id="rId23"/>
    <p:sldId id="377" r:id="rId24"/>
    <p:sldId id="378" r:id="rId25"/>
    <p:sldId id="380" r:id="rId26"/>
    <p:sldId id="379" r:id="rId27"/>
    <p:sldId id="381" r:id="rId28"/>
    <p:sldId id="382" r:id="rId29"/>
    <p:sldId id="383" r:id="rId30"/>
    <p:sldId id="408" r:id="rId31"/>
    <p:sldId id="407" r:id="rId32"/>
    <p:sldId id="371" r:id="rId33"/>
    <p:sldId id="372" r:id="rId3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9" autoAdjust="0"/>
    <p:restoredTop sz="94660"/>
  </p:normalViewPr>
  <p:slideViewPr>
    <p:cSldViewPr>
      <p:cViewPr varScale="1">
        <p:scale>
          <a:sx n="68" d="100"/>
          <a:sy n="68" d="100"/>
        </p:scale>
        <p:origin x="-798" y="-96"/>
      </p:cViewPr>
      <p:guideLst>
        <p:guide orient="horz" pos="2880"/>
        <p:guide pos="216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01006EA-43C6-4EE4-8878-717AAE6C86D7}" type="datetimeFigureOut">
              <a:rPr lang="en-US" smtClean="0"/>
              <a:pPr/>
              <a:t>4/18/2023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A7D5535-045A-410B-922E-84830CE8C919}" type="slidenum">
              <a:rPr lang="en-US" smtClean="0"/>
              <a:pPr/>
              <a:t>‹#›</a:t>
            </a:fld>
            <a:endParaRPr lang="en-US"/>
          </a:p>
        </p:txBody>
      </p:sp>
    </p:spTree>
    <p:extLst>
      <p:ext uri="{BB962C8B-B14F-4D97-AF65-F5344CB8AC3E}">
        <p14:creationId xmlns:p14="http://schemas.microsoft.com/office/powerpoint/2010/main" xmlns="" val="194411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6285" lvl="1" indent="-287020">
              <a:lnSpc>
                <a:spcPct val="100000"/>
              </a:lnSpc>
              <a:spcBef>
                <a:spcPts val="600"/>
              </a:spcBef>
              <a:buClr>
                <a:srgbClr val="9E3611"/>
              </a:buClr>
              <a:buFont typeface="Arial"/>
              <a:buChar char="•"/>
              <a:tabLst>
                <a:tab pos="756285" algn="l"/>
                <a:tab pos="756920" algn="l"/>
              </a:tabLst>
            </a:pPr>
            <a:r>
              <a:rPr lang="en-US" sz="2400" dirty="0" err="1">
                <a:latin typeface="Times New Roman"/>
                <a:cs typeface="Times New Roman"/>
              </a:rPr>
              <a:t>Palodent</a:t>
            </a:r>
            <a:r>
              <a:rPr lang="en-US" sz="2400" spc="-30" dirty="0">
                <a:latin typeface="Times New Roman"/>
                <a:cs typeface="Times New Roman"/>
              </a:rPr>
              <a:t> </a:t>
            </a:r>
            <a:r>
              <a:rPr lang="en-US" sz="2400" dirty="0" err="1">
                <a:latin typeface="Times New Roman"/>
                <a:cs typeface="Times New Roman"/>
              </a:rPr>
              <a:t>Bitine</a:t>
            </a:r>
            <a:endParaRPr lang="en-US" sz="2400" dirty="0">
              <a:latin typeface="Times New Roman"/>
              <a:cs typeface="Times New Roman"/>
            </a:endParaRPr>
          </a:p>
          <a:p>
            <a:pPr marL="756285" lvl="1" indent="-287020">
              <a:lnSpc>
                <a:spcPct val="100000"/>
              </a:lnSpc>
              <a:spcBef>
                <a:spcPts val="600"/>
              </a:spcBef>
              <a:buClr>
                <a:srgbClr val="9E3611"/>
              </a:buClr>
              <a:buFont typeface="Arial"/>
              <a:buChar char="•"/>
              <a:tabLst>
                <a:tab pos="756285" algn="l"/>
                <a:tab pos="756920" algn="l"/>
              </a:tabLst>
            </a:pPr>
            <a:r>
              <a:rPr lang="en-US" sz="2400" spc="-5" dirty="0">
                <a:latin typeface="Times New Roman"/>
                <a:cs typeface="Times New Roman"/>
              </a:rPr>
              <a:t>Contact</a:t>
            </a:r>
            <a:r>
              <a:rPr lang="en-US" sz="2400" spc="-25" dirty="0">
                <a:latin typeface="Times New Roman"/>
                <a:cs typeface="Times New Roman"/>
              </a:rPr>
              <a:t> </a:t>
            </a:r>
            <a:r>
              <a:rPr lang="en-US" sz="2400" dirty="0">
                <a:latin typeface="Times New Roman"/>
                <a:cs typeface="Times New Roman"/>
              </a:rPr>
              <a:t>matrix</a:t>
            </a:r>
          </a:p>
          <a:p>
            <a:pPr marL="756285" lvl="1" indent="-287020">
              <a:lnSpc>
                <a:spcPct val="100000"/>
              </a:lnSpc>
              <a:spcBef>
                <a:spcPts val="600"/>
              </a:spcBef>
              <a:buClr>
                <a:srgbClr val="9E3611"/>
              </a:buClr>
              <a:buFont typeface="Arial"/>
              <a:buChar char="•"/>
              <a:tabLst>
                <a:tab pos="756285" algn="l"/>
                <a:tab pos="756920" algn="l"/>
              </a:tabLst>
            </a:pPr>
            <a:r>
              <a:rPr lang="en-US" sz="2400" spc="-10" dirty="0" err="1">
                <a:latin typeface="Times New Roman"/>
                <a:cs typeface="Times New Roman"/>
              </a:rPr>
              <a:t>Composi</a:t>
            </a:r>
            <a:r>
              <a:rPr lang="en-US" sz="2400" spc="-10" dirty="0">
                <a:latin typeface="Times New Roman"/>
                <a:cs typeface="Times New Roman"/>
              </a:rPr>
              <a:t>-Tight</a:t>
            </a:r>
            <a:endParaRPr lang="en-US" sz="2400" dirty="0">
              <a:latin typeface="Times New Roman"/>
              <a:cs typeface="Times New Roman"/>
            </a:endParaRPr>
          </a:p>
          <a:p>
            <a:endParaRPr lang="en-US" dirty="0"/>
          </a:p>
          <a:p>
            <a:pPr marL="756285" indent="-287655">
              <a:lnSpc>
                <a:spcPct val="100000"/>
              </a:lnSpc>
              <a:spcBef>
                <a:spcPts val="2040"/>
              </a:spcBef>
              <a:buClr>
                <a:srgbClr val="9E3611"/>
              </a:buClr>
              <a:buFont typeface="Arial"/>
              <a:buChar char="•"/>
              <a:tabLst>
                <a:tab pos="756285" algn="l"/>
                <a:tab pos="756920" algn="l"/>
              </a:tabLst>
            </a:pPr>
            <a:r>
              <a:rPr lang="en-US" sz="1200" spc="-10" dirty="0" err="1">
                <a:latin typeface="Times New Roman"/>
                <a:cs typeface="Times New Roman"/>
              </a:rPr>
              <a:t>Composi</a:t>
            </a:r>
            <a:r>
              <a:rPr lang="en-US" sz="1200" spc="-10" dirty="0">
                <a:latin typeface="Times New Roman"/>
                <a:cs typeface="Times New Roman"/>
              </a:rPr>
              <a:t>-Tight </a:t>
            </a:r>
            <a:r>
              <a:rPr lang="en-US" sz="1200" spc="-5" dirty="0">
                <a:latin typeface="Times New Roman"/>
                <a:cs typeface="Times New Roman"/>
              </a:rPr>
              <a:t>3D soft face </a:t>
            </a:r>
            <a:r>
              <a:rPr lang="en-US" sz="1200" dirty="0">
                <a:latin typeface="Times New Roman"/>
                <a:cs typeface="Times New Roman"/>
              </a:rPr>
              <a:t>ring</a:t>
            </a:r>
            <a:r>
              <a:rPr lang="en-US" sz="1200" spc="-20" dirty="0">
                <a:latin typeface="Times New Roman"/>
                <a:cs typeface="Times New Roman"/>
              </a:rPr>
              <a:t> </a:t>
            </a:r>
            <a:r>
              <a:rPr lang="en-US" sz="1200" spc="-5" dirty="0">
                <a:latin typeface="Times New Roman"/>
                <a:cs typeface="Times New Roman"/>
              </a:rPr>
              <a:t>system</a:t>
            </a:r>
            <a:endParaRPr lang="en-US" sz="1200" dirty="0">
              <a:latin typeface="Times New Roman"/>
              <a:cs typeface="Times New Roman"/>
            </a:endParaRPr>
          </a:p>
          <a:p>
            <a:r>
              <a:rPr lang="en-US" sz="1200" spc="-5" dirty="0">
                <a:latin typeface="Times New Roman"/>
                <a:cs typeface="Times New Roman"/>
              </a:rPr>
              <a:t>V3 </a:t>
            </a:r>
            <a:r>
              <a:rPr lang="en-US" sz="1200" dirty="0">
                <a:latin typeface="Times New Roman"/>
                <a:cs typeface="Times New Roman"/>
              </a:rPr>
              <a:t>ring</a:t>
            </a:r>
            <a:r>
              <a:rPr lang="en-US" sz="1200" spc="-75" dirty="0">
                <a:latin typeface="Times New Roman"/>
                <a:cs typeface="Times New Roman"/>
              </a:rPr>
              <a:t> </a:t>
            </a:r>
            <a:r>
              <a:rPr lang="en-US" sz="1200" spc="-5" dirty="0">
                <a:latin typeface="Times New Roman"/>
                <a:cs typeface="Times New Roman"/>
              </a:rPr>
              <a:t>system</a:t>
            </a:r>
            <a:endParaRPr lang="en-US" dirty="0"/>
          </a:p>
        </p:txBody>
      </p:sp>
      <p:sp>
        <p:nvSpPr>
          <p:cNvPr id="4" name="Slide Number Placeholder 3"/>
          <p:cNvSpPr>
            <a:spLocks noGrp="1"/>
          </p:cNvSpPr>
          <p:nvPr>
            <p:ph type="sldNum" sz="quarter" idx="10"/>
          </p:nvPr>
        </p:nvSpPr>
        <p:spPr/>
        <p:txBody>
          <a:bodyPr/>
          <a:lstStyle/>
          <a:p>
            <a:fld id="{9A7D5535-045A-410B-922E-84830CE8C919}" type="slidenum">
              <a:rPr lang="en-US" smtClean="0"/>
              <a:pPr/>
              <a:t>7</a:t>
            </a:fld>
            <a:endParaRPr lang="en-US"/>
          </a:p>
        </p:txBody>
      </p:sp>
    </p:spTree>
    <p:extLst>
      <p:ext uri="{BB962C8B-B14F-4D97-AF65-F5344CB8AC3E}">
        <p14:creationId xmlns:p14="http://schemas.microsoft.com/office/powerpoint/2010/main" xmlns="" val="396501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rPr>
              <a:t>From the cariogenic aspect there may be only twenty </a:t>
            </a:r>
            <a:r>
              <a:rPr lang="en-US" sz="1200" dirty="0" err="1">
                <a:latin typeface="Tahoma" panose="020B0604030504040204" pitchFamily="34" charset="0"/>
              </a:rPr>
              <a:t>occlusal</a:t>
            </a:r>
            <a:r>
              <a:rPr lang="en-US" sz="1200" dirty="0">
                <a:latin typeface="Tahoma" panose="020B0604030504040204" pitchFamily="34" charset="0"/>
              </a:rPr>
              <a:t> surfaces but there are sixty contacting proximal and 64 facial and lingual surface that are </a:t>
            </a:r>
            <a:r>
              <a:rPr lang="en-US" sz="1200" dirty="0" err="1">
                <a:latin typeface="Tahoma" panose="020B0604030504040204" pitchFamily="34" charset="0"/>
              </a:rPr>
              <a:t>suspectible</a:t>
            </a:r>
            <a:r>
              <a:rPr lang="en-US" sz="1200" dirty="0">
                <a:latin typeface="Tahoma" panose="020B0604030504040204" pitchFamily="34" charset="0"/>
              </a:rPr>
              <a:t> to decay in the full complement of teeth. Decay on the proximal however, occurs mainly due to the faulty inter relationship between the contact area, marginal ridges, embrasures and the gingiva..</a:t>
            </a:r>
          </a:p>
          <a:p>
            <a:endParaRPr lang="en-US" dirty="0"/>
          </a:p>
        </p:txBody>
      </p:sp>
      <p:sp>
        <p:nvSpPr>
          <p:cNvPr id="4" name="Slide Number Placeholder 3"/>
          <p:cNvSpPr>
            <a:spLocks noGrp="1"/>
          </p:cNvSpPr>
          <p:nvPr>
            <p:ph type="sldNum" sz="quarter" idx="10"/>
          </p:nvPr>
        </p:nvSpPr>
        <p:spPr/>
        <p:txBody>
          <a:bodyPr/>
          <a:lstStyle/>
          <a:p>
            <a:fld id="{9A7D5535-045A-410B-922E-84830CE8C919}" type="slidenum">
              <a:rPr lang="en-US" smtClean="0"/>
              <a:pPr/>
              <a:t>11</a:t>
            </a:fld>
            <a:endParaRPr lang="en-US"/>
          </a:p>
        </p:txBody>
      </p:sp>
    </p:spTree>
    <p:extLst>
      <p:ext uri="{BB962C8B-B14F-4D97-AF65-F5344CB8AC3E}">
        <p14:creationId xmlns:p14="http://schemas.microsoft.com/office/powerpoint/2010/main" xmlns="" val="71673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5" dirty="0">
                <a:latin typeface="Cambria"/>
                <a:cs typeface="Cambria"/>
              </a:rPr>
              <a:t>Surfaces </a:t>
            </a:r>
            <a:r>
              <a:rPr lang="en-US" sz="1200" spc="-15" dirty="0">
                <a:latin typeface="Cambria"/>
                <a:cs typeface="Cambria"/>
              </a:rPr>
              <a:t>are </a:t>
            </a:r>
            <a:r>
              <a:rPr lang="en-US" sz="1200" spc="-25" dirty="0">
                <a:latin typeface="Cambria"/>
                <a:cs typeface="Cambria"/>
              </a:rPr>
              <a:t>convex </a:t>
            </a:r>
            <a:r>
              <a:rPr lang="en-US" sz="1200" spc="-10" dirty="0">
                <a:latin typeface="Cambria"/>
                <a:cs typeface="Cambria"/>
              </a:rPr>
              <a:t>but infrequently they </a:t>
            </a:r>
            <a:r>
              <a:rPr lang="en-US" sz="1200" spc="-20" dirty="0">
                <a:latin typeface="Cambria"/>
                <a:cs typeface="Cambria"/>
              </a:rPr>
              <a:t>may </a:t>
            </a:r>
            <a:r>
              <a:rPr lang="en-US" sz="1200" spc="-5" dirty="0">
                <a:latin typeface="Cambria"/>
                <a:cs typeface="Cambria"/>
              </a:rPr>
              <a:t>be  </a:t>
            </a:r>
            <a:r>
              <a:rPr lang="en-US" sz="1200" spc="-15" dirty="0">
                <a:latin typeface="Cambria"/>
                <a:cs typeface="Cambria"/>
              </a:rPr>
              <a:t>concave</a:t>
            </a:r>
            <a:endParaRPr lang="en-US" sz="1200" dirty="0">
              <a:latin typeface="Cambria"/>
              <a:cs typeface="Cambria"/>
            </a:endParaRPr>
          </a:p>
          <a:p>
            <a:endParaRPr lang="en-US" dirty="0"/>
          </a:p>
        </p:txBody>
      </p:sp>
      <p:sp>
        <p:nvSpPr>
          <p:cNvPr id="4" name="Slide Number Placeholder 3"/>
          <p:cNvSpPr>
            <a:spLocks noGrp="1"/>
          </p:cNvSpPr>
          <p:nvPr>
            <p:ph type="sldNum" sz="quarter" idx="10"/>
          </p:nvPr>
        </p:nvSpPr>
        <p:spPr/>
        <p:txBody>
          <a:bodyPr/>
          <a:lstStyle/>
          <a:p>
            <a:fld id="{9A7D5535-045A-410B-922E-84830CE8C919}" type="slidenum">
              <a:rPr lang="en-US" smtClean="0"/>
              <a:pPr/>
              <a:t>15</a:t>
            </a:fld>
            <a:endParaRPr lang="en-US"/>
          </a:p>
        </p:txBody>
      </p:sp>
    </p:spTree>
    <p:extLst>
      <p:ext uri="{BB962C8B-B14F-4D97-AF65-F5344CB8AC3E}">
        <p14:creationId xmlns:p14="http://schemas.microsoft.com/office/powerpoint/2010/main" xmlns="" val="327467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posteriors it has to be explained both </a:t>
            </a:r>
            <a:r>
              <a:rPr lang="en-US" baseline="0" dirty="0" err="1"/>
              <a:t>buccolingually</a:t>
            </a:r>
            <a:r>
              <a:rPr lang="en-US" baseline="0" dirty="0"/>
              <a:t> and </a:t>
            </a:r>
            <a:r>
              <a:rPr lang="en-US" baseline="0" dirty="0" err="1"/>
              <a:t>occlusogingivally</a:t>
            </a:r>
            <a:endParaRPr lang="en-US" dirty="0"/>
          </a:p>
        </p:txBody>
      </p:sp>
      <p:sp>
        <p:nvSpPr>
          <p:cNvPr id="4" name="Slide Number Placeholder 3"/>
          <p:cNvSpPr>
            <a:spLocks noGrp="1"/>
          </p:cNvSpPr>
          <p:nvPr>
            <p:ph type="sldNum" sz="quarter" idx="10"/>
          </p:nvPr>
        </p:nvSpPr>
        <p:spPr/>
        <p:txBody>
          <a:bodyPr/>
          <a:lstStyle/>
          <a:p>
            <a:fld id="{9A7D5535-045A-410B-922E-84830CE8C919}" type="slidenum">
              <a:rPr lang="en-US" smtClean="0"/>
              <a:pPr/>
              <a:t>17</a:t>
            </a:fld>
            <a:endParaRPr lang="en-US"/>
          </a:p>
        </p:txBody>
      </p:sp>
    </p:spTree>
    <p:extLst>
      <p:ext uri="{BB962C8B-B14F-4D97-AF65-F5344CB8AC3E}">
        <p14:creationId xmlns:p14="http://schemas.microsoft.com/office/powerpoint/2010/main" xmlns="" val="99539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solidFill>
                  <a:schemeClr val="tx1"/>
                </a:solidFill>
                <a:latin typeface="Cambria" panose="02040503050406030204" pitchFamily="18" charset="0"/>
                <a:ea typeface="Cambria" panose="02040503050406030204" pitchFamily="18" charset="0"/>
              </a:rPr>
              <a:t>the contact points are limited in size and are circular or slightly oval in form</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chemeClr val="tx1"/>
                </a:solidFill>
                <a:latin typeface="Cambria" panose="02040503050406030204" pitchFamily="18" charset="0"/>
                <a:ea typeface="Cambria" panose="02040503050406030204" pitchFamily="18" charset="0"/>
              </a:rPr>
              <a:t>as they move slightly in their sockets during mastication, contact area becomes more extensive form to flattened surface of the contact.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A7D5535-045A-410B-922E-84830CE8C919}" type="slidenum">
              <a:rPr lang="en-US" smtClean="0"/>
              <a:pPr/>
              <a:t>20</a:t>
            </a:fld>
            <a:endParaRPr lang="en-US"/>
          </a:p>
        </p:txBody>
      </p:sp>
    </p:spTree>
    <p:extLst>
      <p:ext uri="{BB962C8B-B14F-4D97-AF65-F5344CB8AC3E}">
        <p14:creationId xmlns:p14="http://schemas.microsoft.com/office/powerpoint/2010/main" xmlns="" val="240120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 is</a:t>
            </a:r>
            <a:r>
              <a:rPr lang="en-US" baseline="0" dirty="0"/>
              <a:t> a valley like depression that connects the facial and lingual papillae</a:t>
            </a:r>
            <a:endParaRPr lang="en-US" dirty="0"/>
          </a:p>
        </p:txBody>
      </p:sp>
      <p:sp>
        <p:nvSpPr>
          <p:cNvPr id="4" name="Slide Number Placeholder 3"/>
          <p:cNvSpPr>
            <a:spLocks noGrp="1"/>
          </p:cNvSpPr>
          <p:nvPr>
            <p:ph type="sldNum" sz="quarter" idx="10"/>
          </p:nvPr>
        </p:nvSpPr>
        <p:spPr/>
        <p:txBody>
          <a:bodyPr/>
          <a:lstStyle/>
          <a:p>
            <a:fld id="{9A7D5535-045A-410B-922E-84830CE8C919}" type="slidenum">
              <a:rPr lang="en-US" smtClean="0"/>
              <a:pPr/>
              <a:t>21</a:t>
            </a:fld>
            <a:endParaRPr lang="en-US"/>
          </a:p>
        </p:txBody>
      </p:sp>
    </p:spTree>
    <p:extLst>
      <p:ext uri="{BB962C8B-B14F-4D97-AF65-F5344CB8AC3E}">
        <p14:creationId xmlns:p14="http://schemas.microsoft.com/office/powerpoint/2010/main" xmlns="" val="1775058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18" name="bk object 18"/>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19" name="bk object 19"/>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20" name="bk object 20"/>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21" name="bk object 21"/>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22" name="bk object 22"/>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2" name="Holder 2"/>
          <p:cNvSpPr>
            <a:spLocks noGrp="1"/>
          </p:cNvSpPr>
          <p:nvPr>
            <p:ph type="ctrTitle"/>
          </p:nvPr>
        </p:nvSpPr>
        <p:spPr>
          <a:xfrm>
            <a:off x="1753551" y="239269"/>
            <a:ext cx="8684897" cy="5137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2D56DD5-0B9F-47E2-BB9B-F3FC61DF1C25}" type="datetime1">
              <a:rPr lang="en-US" smtClean="0"/>
              <a:pPr/>
              <a:t>4/18/2023</a:t>
            </a:fld>
            <a:endParaRPr lang="en-US"/>
          </a:p>
        </p:txBody>
      </p:sp>
      <p:sp>
        <p:nvSpPr>
          <p:cNvPr id="6" name="Holder 6"/>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18" name="bk object 18"/>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19" name="bk object 19"/>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20" name="bk object 20"/>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21" name="bk object 21"/>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22" name="bk object 22"/>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400" b="0" i="0">
                <a:solidFill>
                  <a:srgbClr val="0070C0"/>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D8D6D90-2133-49C2-ACF3-CF5CB68D4BD4}" type="datetime1">
              <a:rPr lang="en-US" smtClean="0"/>
              <a:pPr/>
              <a:t>4/18/2023</a:t>
            </a:fld>
            <a:endParaRPr lang="en-US"/>
          </a:p>
        </p:txBody>
      </p:sp>
      <p:sp>
        <p:nvSpPr>
          <p:cNvPr id="6" name="Holder 6"/>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FFB1E79-EBC4-4A67-A532-B71DF18449A2}" type="datetime1">
              <a:rPr lang="en-US" smtClean="0"/>
              <a:pPr/>
              <a:t>4/18/2023</a:t>
            </a:fld>
            <a:endParaRPr lang="en-US"/>
          </a:p>
        </p:txBody>
      </p:sp>
      <p:sp>
        <p:nvSpPr>
          <p:cNvPr id="7" name="Holder 7"/>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18" name="bk object 18"/>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19" name="bk object 19"/>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20" name="bk object 20"/>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21" name="bk object 21"/>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22" name="bk object 22"/>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5FB89B5-70B8-46F9-92DE-E3724B919357}" type="datetime1">
              <a:rPr lang="en-US" smtClean="0"/>
              <a:pPr/>
              <a:t>4/18/2023</a:t>
            </a:fld>
            <a:endParaRPr lang="en-US"/>
          </a:p>
        </p:txBody>
      </p:sp>
      <p:sp>
        <p:nvSpPr>
          <p:cNvPr id="5" name="Holder 5"/>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2A27C64-BF98-48A4-9FE8-30D3EE7979E7}" type="datetime1">
              <a:rPr lang="en-US" smtClean="0"/>
              <a:pPr/>
              <a:t>4/18/2023</a:t>
            </a:fld>
            <a:endParaRPr lang="en-US"/>
          </a:p>
        </p:txBody>
      </p:sp>
      <p:sp>
        <p:nvSpPr>
          <p:cNvPr id="4" name="Holder 4"/>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340528" y="1868425"/>
            <a:ext cx="3510943" cy="391160"/>
          </a:xfrm>
          <a:prstGeom prst="rect">
            <a:avLst/>
          </a:prstGeom>
        </p:spPr>
        <p:txBody>
          <a:bodyPr wrap="square" lIns="0" tIns="0" rIns="0" bIns="0">
            <a:spAutoFit/>
          </a:bodyPr>
          <a:lstStyle>
            <a:lvl1pPr>
              <a:defRPr sz="2400" b="1" i="0">
                <a:solidFill>
                  <a:schemeClr val="tx1"/>
                </a:solidFill>
                <a:latin typeface="Cambria"/>
                <a:cs typeface="Cambria"/>
              </a:defRPr>
            </a:lvl1pPr>
          </a:lstStyle>
          <a:p>
            <a:endParaRPr/>
          </a:p>
        </p:txBody>
      </p:sp>
      <p:sp>
        <p:nvSpPr>
          <p:cNvPr id="3" name="Holder 3"/>
          <p:cNvSpPr>
            <a:spLocks noGrp="1"/>
          </p:cNvSpPr>
          <p:nvPr>
            <p:ph type="body" idx="1"/>
          </p:nvPr>
        </p:nvSpPr>
        <p:spPr>
          <a:xfrm>
            <a:off x="435926" y="1257852"/>
            <a:ext cx="11320147" cy="3408679"/>
          </a:xfrm>
          <a:prstGeom prst="rect">
            <a:avLst/>
          </a:prstGeom>
        </p:spPr>
        <p:txBody>
          <a:bodyPr wrap="square" lIns="0" tIns="0" rIns="0" bIns="0">
            <a:spAutoFit/>
          </a:bodyPr>
          <a:lstStyle>
            <a:lvl1pPr>
              <a:defRPr sz="2400" b="0" i="0">
                <a:solidFill>
                  <a:srgbClr val="0070C0"/>
                </a:solidFill>
                <a:latin typeface="Cambria"/>
                <a:cs typeface="Cambria"/>
              </a:defRPr>
            </a:lvl1pPr>
          </a:lstStyle>
          <a:p>
            <a:endParaRPr/>
          </a:p>
        </p:txBody>
      </p:sp>
      <p:sp>
        <p:nvSpPr>
          <p:cNvPr id="4" name="Holder 4"/>
          <p:cNvSpPr>
            <a:spLocks noGrp="1"/>
          </p:cNvSpPr>
          <p:nvPr>
            <p:ph type="ftr" sz="quarter" idx="5"/>
          </p:nvPr>
        </p:nvSpPr>
        <p:spPr>
          <a:xfrm>
            <a:off x="2614227" y="6632891"/>
            <a:ext cx="3006090" cy="203834"/>
          </a:xfrm>
          <a:prstGeom prst="rect">
            <a:avLst/>
          </a:prstGeom>
        </p:spPr>
        <p:txBody>
          <a:bodyPr wrap="square" lIns="0" tIns="0" rIns="0" bIns="0">
            <a:spAutoFit/>
          </a:bodyPr>
          <a:lstStyle>
            <a:lvl1pPr>
              <a:defRPr sz="1400" b="0" i="0">
                <a:solidFill>
                  <a:schemeClr val="tx1"/>
                </a:solidFill>
                <a:latin typeface="Calibri"/>
                <a:cs typeface="Calibri"/>
              </a:defRPr>
            </a:lvl1pPr>
          </a:lstStyle>
          <a:p>
            <a:pPr marL="12700">
              <a:lnSpc>
                <a:spcPts val="1435"/>
              </a:lnSpc>
            </a:pPr>
            <a:endParaRPr spc="-10"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7F18374D-C649-4BF7-9918-9B2E8845A1A0}" type="datetime1">
              <a:rPr lang="en-US" smtClean="0"/>
              <a:pPr/>
              <a:t>4/18/2023</a:t>
            </a:fld>
            <a:endParaRPr lang="en-US"/>
          </a:p>
        </p:txBody>
      </p:sp>
      <p:sp>
        <p:nvSpPr>
          <p:cNvPr id="6" name="Holder 6"/>
          <p:cNvSpPr>
            <a:spLocks noGrp="1"/>
          </p:cNvSpPr>
          <p:nvPr>
            <p:ph type="sldNum" sz="quarter" idx="7"/>
          </p:nvPr>
        </p:nvSpPr>
        <p:spPr>
          <a:xfrm>
            <a:off x="11654668" y="6500674"/>
            <a:ext cx="248920" cy="203834"/>
          </a:xfrm>
          <a:prstGeom prst="rect">
            <a:avLst/>
          </a:prstGeom>
        </p:spPr>
        <p:txBody>
          <a:bodyPr wrap="square" lIns="0" tIns="0" rIns="0" bIns="0">
            <a:spAutoFit/>
          </a:bodyPr>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87" cy="6858000"/>
          </a:xfrm>
          <a:prstGeom prst="rect">
            <a:avLst/>
          </a:prstGeom>
          <a:blipFill>
            <a:blip r:embed="rId2" cstate="print"/>
            <a:stretch>
              <a:fillRect/>
            </a:stretch>
          </a:blipFill>
        </p:spPr>
        <p:txBody>
          <a:bodyPr wrap="square" lIns="0" tIns="0" rIns="0" bIns="0" rtlCol="0"/>
          <a:lstStyle/>
          <a:p>
            <a:r>
              <a:rPr lang="en-US" dirty="0" smtClean="0">
                <a:latin typeface="Book Antiqua" pitchFamily="18" charset="0"/>
              </a:rPr>
              <a:t>                                     </a:t>
            </a:r>
          </a:p>
          <a:p>
            <a:r>
              <a:rPr lang="en-US" dirty="0" smtClean="0">
                <a:latin typeface="Book Antiqua" pitchFamily="18" charset="0"/>
              </a:rPr>
              <a:t>                                                                      </a:t>
            </a:r>
          </a:p>
          <a:p>
            <a:r>
              <a:rPr lang="en-US" sz="2000" dirty="0" smtClean="0">
                <a:latin typeface="Book Antiqua" pitchFamily="18" charset="0"/>
              </a:rPr>
              <a:t>                                                          RUNGTA COLLEGE OF DENTAL SCIENCES &amp; RESEARCH </a:t>
            </a:r>
            <a:endParaRPr lang="en-US" sz="2000" dirty="0">
              <a:latin typeface="Book Antiqua" pitchFamily="18" charset="0"/>
            </a:endParaRPr>
          </a:p>
        </p:txBody>
      </p:sp>
      <p:sp>
        <p:nvSpPr>
          <p:cNvPr id="3" name="object 3"/>
          <p:cNvSpPr/>
          <p:nvPr/>
        </p:nvSpPr>
        <p:spPr>
          <a:xfrm>
            <a:off x="984496" y="0"/>
            <a:ext cx="1062990" cy="2778760"/>
          </a:xfrm>
          <a:custGeom>
            <a:avLst/>
            <a:gdLst/>
            <a:ahLst/>
            <a:cxnLst/>
            <a:rect l="l" t="t" r="r" b="b"/>
            <a:pathLst>
              <a:path w="1062989" h="2778760">
                <a:moveTo>
                  <a:pt x="1062596" y="0"/>
                </a:moveTo>
                <a:lnTo>
                  <a:pt x="681558" y="0"/>
                </a:lnTo>
                <a:lnTo>
                  <a:pt x="0" y="2687764"/>
                </a:lnTo>
                <a:lnTo>
                  <a:pt x="357238" y="2778252"/>
                </a:lnTo>
                <a:lnTo>
                  <a:pt x="1062596" y="0"/>
                </a:lnTo>
                <a:close/>
              </a:path>
            </a:pathLst>
          </a:custGeom>
          <a:solidFill>
            <a:srgbClr val="D34817"/>
          </a:solidFill>
        </p:spPr>
        <p:txBody>
          <a:bodyPr wrap="square" lIns="0" tIns="0" rIns="0" bIns="0" rtlCol="0"/>
          <a:lstStyle/>
          <a:p>
            <a:endParaRPr/>
          </a:p>
        </p:txBody>
      </p:sp>
      <p:sp>
        <p:nvSpPr>
          <p:cNvPr id="4" name="object 4"/>
          <p:cNvSpPr/>
          <p:nvPr/>
        </p:nvSpPr>
        <p:spPr>
          <a:xfrm>
            <a:off x="545581" y="0"/>
            <a:ext cx="1035685" cy="2668905"/>
          </a:xfrm>
          <a:custGeom>
            <a:avLst/>
            <a:gdLst/>
            <a:ahLst/>
            <a:cxnLst/>
            <a:rect l="l" t="t" r="r" b="b"/>
            <a:pathLst>
              <a:path w="1035685" h="2668905">
                <a:moveTo>
                  <a:pt x="1035164" y="0"/>
                </a:moveTo>
                <a:lnTo>
                  <a:pt x="652119" y="0"/>
                </a:lnTo>
                <a:lnTo>
                  <a:pt x="0" y="2578049"/>
                </a:lnTo>
                <a:lnTo>
                  <a:pt x="348094" y="2663761"/>
                </a:lnTo>
                <a:lnTo>
                  <a:pt x="357644" y="2668524"/>
                </a:lnTo>
                <a:lnTo>
                  <a:pt x="1035164" y="0"/>
                </a:lnTo>
                <a:close/>
              </a:path>
            </a:pathLst>
          </a:custGeom>
          <a:solidFill>
            <a:srgbClr val="595958"/>
          </a:solidFill>
        </p:spPr>
        <p:txBody>
          <a:bodyPr wrap="square" lIns="0" tIns="0" rIns="0" bIns="0" rtlCol="0"/>
          <a:lstStyle/>
          <a:p>
            <a:endParaRPr/>
          </a:p>
        </p:txBody>
      </p:sp>
      <p:sp>
        <p:nvSpPr>
          <p:cNvPr id="5" name="object 5"/>
          <p:cNvSpPr/>
          <p:nvPr/>
        </p:nvSpPr>
        <p:spPr>
          <a:xfrm>
            <a:off x="545594" y="2583179"/>
            <a:ext cx="2694940" cy="4274820"/>
          </a:xfrm>
          <a:custGeom>
            <a:avLst/>
            <a:gdLst/>
            <a:ahLst/>
            <a:cxnLst/>
            <a:rect l="l" t="t" r="r" b="b"/>
            <a:pathLst>
              <a:path w="2694940" h="4274820">
                <a:moveTo>
                  <a:pt x="0" y="0"/>
                </a:moveTo>
                <a:lnTo>
                  <a:pt x="2575344" y="4274820"/>
                </a:lnTo>
                <a:lnTo>
                  <a:pt x="2694432" y="4274820"/>
                </a:lnTo>
                <a:lnTo>
                  <a:pt x="0" y="0"/>
                </a:lnTo>
                <a:close/>
              </a:path>
            </a:pathLst>
          </a:custGeom>
          <a:solidFill>
            <a:srgbClr val="212121"/>
          </a:solidFill>
        </p:spPr>
        <p:txBody>
          <a:bodyPr wrap="square" lIns="0" tIns="0" rIns="0" bIns="0" rtlCol="0"/>
          <a:lstStyle/>
          <a:p>
            <a:endParaRPr/>
          </a:p>
        </p:txBody>
      </p:sp>
      <p:sp>
        <p:nvSpPr>
          <p:cNvPr id="6" name="object 6"/>
          <p:cNvSpPr/>
          <p:nvPr/>
        </p:nvSpPr>
        <p:spPr>
          <a:xfrm>
            <a:off x="989077" y="2692907"/>
            <a:ext cx="3331845" cy="4165600"/>
          </a:xfrm>
          <a:custGeom>
            <a:avLst/>
            <a:gdLst/>
            <a:ahLst/>
            <a:cxnLst/>
            <a:rect l="l" t="t" r="r" b="b"/>
            <a:pathLst>
              <a:path w="3331845" h="4165600">
                <a:moveTo>
                  <a:pt x="0" y="0"/>
                </a:moveTo>
                <a:lnTo>
                  <a:pt x="3207664" y="4165091"/>
                </a:lnTo>
                <a:lnTo>
                  <a:pt x="3331464" y="4165091"/>
                </a:lnTo>
                <a:lnTo>
                  <a:pt x="0" y="0"/>
                </a:lnTo>
                <a:close/>
              </a:path>
            </a:pathLst>
          </a:custGeom>
          <a:solidFill>
            <a:srgbClr val="69240C"/>
          </a:solidFill>
        </p:spPr>
        <p:txBody>
          <a:bodyPr wrap="square" lIns="0" tIns="0" rIns="0" bIns="0" rtlCol="0"/>
          <a:lstStyle/>
          <a:p>
            <a:endParaRPr/>
          </a:p>
        </p:txBody>
      </p:sp>
      <p:sp>
        <p:nvSpPr>
          <p:cNvPr id="7" name="object 7"/>
          <p:cNvSpPr/>
          <p:nvPr/>
        </p:nvSpPr>
        <p:spPr>
          <a:xfrm>
            <a:off x="984503" y="2688339"/>
            <a:ext cx="4577080" cy="4170045"/>
          </a:xfrm>
          <a:custGeom>
            <a:avLst/>
            <a:gdLst/>
            <a:ahLst/>
            <a:cxnLst/>
            <a:rect l="l" t="t" r="r" b="b"/>
            <a:pathLst>
              <a:path w="4577080" h="4170045">
                <a:moveTo>
                  <a:pt x="0" y="0"/>
                </a:moveTo>
                <a:lnTo>
                  <a:pt x="4762" y="4762"/>
                </a:lnTo>
                <a:lnTo>
                  <a:pt x="3336785" y="4169664"/>
                </a:lnTo>
                <a:lnTo>
                  <a:pt x="4576572" y="4169664"/>
                </a:lnTo>
                <a:lnTo>
                  <a:pt x="357174" y="90462"/>
                </a:lnTo>
                <a:lnTo>
                  <a:pt x="0" y="0"/>
                </a:lnTo>
                <a:close/>
              </a:path>
            </a:pathLst>
          </a:custGeom>
          <a:solidFill>
            <a:srgbClr val="9E3611"/>
          </a:solidFill>
        </p:spPr>
        <p:txBody>
          <a:bodyPr wrap="square" lIns="0" tIns="0" rIns="0" bIns="0" rtlCol="0"/>
          <a:lstStyle/>
          <a:p>
            <a:endParaRPr/>
          </a:p>
        </p:txBody>
      </p:sp>
      <p:sp>
        <p:nvSpPr>
          <p:cNvPr id="8" name="object 8"/>
          <p:cNvSpPr/>
          <p:nvPr/>
        </p:nvSpPr>
        <p:spPr>
          <a:xfrm>
            <a:off x="545588" y="2578611"/>
            <a:ext cx="3584575" cy="4279900"/>
          </a:xfrm>
          <a:custGeom>
            <a:avLst/>
            <a:gdLst/>
            <a:ahLst/>
            <a:cxnLst/>
            <a:rect l="l" t="t" r="r" b="b"/>
            <a:pathLst>
              <a:path w="3584575" h="4279900">
                <a:moveTo>
                  <a:pt x="0" y="0"/>
                </a:moveTo>
                <a:lnTo>
                  <a:pt x="0" y="4762"/>
                </a:lnTo>
                <a:lnTo>
                  <a:pt x="2693885" y="4279392"/>
                </a:lnTo>
                <a:lnTo>
                  <a:pt x="3584448" y="4279392"/>
                </a:lnTo>
                <a:lnTo>
                  <a:pt x="419087" y="176187"/>
                </a:lnTo>
                <a:lnTo>
                  <a:pt x="361937" y="95237"/>
                </a:lnTo>
                <a:lnTo>
                  <a:pt x="357174" y="90474"/>
                </a:lnTo>
                <a:lnTo>
                  <a:pt x="0" y="0"/>
                </a:lnTo>
                <a:close/>
              </a:path>
            </a:pathLst>
          </a:custGeom>
          <a:solidFill>
            <a:srgbClr val="3E3E3E"/>
          </a:solidFill>
        </p:spPr>
        <p:txBody>
          <a:bodyPr wrap="square" lIns="0" tIns="0" rIns="0" bIns="0" rtlCol="0"/>
          <a:lstStyle/>
          <a:p>
            <a:endParaRPr/>
          </a:p>
        </p:txBody>
      </p:sp>
      <p:sp>
        <p:nvSpPr>
          <p:cNvPr id="9" name="object 9"/>
          <p:cNvSpPr/>
          <p:nvPr/>
        </p:nvSpPr>
        <p:spPr>
          <a:xfrm>
            <a:off x="3352800" y="2667000"/>
            <a:ext cx="8340851" cy="12192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352800" y="1295400"/>
            <a:ext cx="8333887" cy="1447800"/>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750680" y="6542485"/>
            <a:ext cx="152400" cy="228600"/>
          </a:xfrm>
          <a:prstGeom prst="rect">
            <a:avLst/>
          </a:prstGeom>
        </p:spPr>
        <p:txBody>
          <a:bodyPr vert="horz" wrap="square" lIns="0" tIns="0" rIns="0" bIns="0" rtlCol="0">
            <a:spAutoFit/>
          </a:bodyPr>
          <a:lstStyle/>
          <a:p>
            <a:pPr marL="25400">
              <a:lnSpc>
                <a:spcPts val="1605"/>
              </a:lnSpc>
            </a:pPr>
            <a:fld id="{81D60167-4931-47E6-BA6A-407CBD079E47}" type="slidenum">
              <a:rPr sz="1600" b="1" spc="-5" dirty="0">
                <a:latin typeface="Corbel"/>
                <a:cs typeface="Corbel"/>
              </a:rPr>
              <a:pPr marL="25400">
                <a:lnSpc>
                  <a:spcPts val="1605"/>
                </a:lnSpc>
              </a:pPr>
              <a:t>1</a:t>
            </a:fld>
            <a:endParaRPr sz="1600">
              <a:latin typeface="Corbel"/>
              <a:cs typeface="Corbel"/>
            </a:endParaRPr>
          </a:p>
        </p:txBody>
      </p:sp>
      <p:sp>
        <p:nvSpPr>
          <p:cNvPr id="13" name="Rectangle 12"/>
          <p:cNvSpPr/>
          <p:nvPr/>
        </p:nvSpPr>
        <p:spPr>
          <a:xfrm>
            <a:off x="4038600" y="5029200"/>
            <a:ext cx="8229600" cy="1015663"/>
          </a:xfrm>
          <a:prstGeom prst="rect">
            <a:avLst/>
          </a:prstGeom>
        </p:spPr>
        <p:txBody>
          <a:bodyPr wrap="square">
            <a:spAutoFit/>
          </a:bodyPr>
          <a:lstStyle/>
          <a:p>
            <a:r>
              <a:rPr lang="en-US" sz="2000" dirty="0" smtClean="0">
                <a:latin typeface="Book Antiqua" pitchFamily="18" charset="0"/>
              </a:rPr>
              <a:t>DEPARTMENT OF CONSERVATIVE DENTISTRY AND ENDODONTICS  </a:t>
            </a:r>
          </a:p>
          <a:p>
            <a:endParaRPr lang="en-US" sz="2000" b="1" dirty="0">
              <a:latin typeface="Forte" panose="03060902040502070203" pitchFamily="66" charset="0"/>
            </a:endParaRPr>
          </a:p>
        </p:txBody>
      </p:sp>
      <p:sp>
        <p:nvSpPr>
          <p:cNvPr id="11" name="Slide Number Placeholder 10"/>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a:t>
            </a:fld>
            <a:endParaRPr lang="en-US" dirty="0"/>
          </a:p>
        </p:txBody>
      </p:sp>
      <p:pic>
        <p:nvPicPr>
          <p:cNvPr id="14" name="Picture 6"/>
          <p:cNvPicPr>
            <a:picLocks noChangeAspect="1" noChangeArrowheads="1"/>
          </p:cNvPicPr>
          <p:nvPr/>
        </p:nvPicPr>
        <p:blipFill>
          <a:blip r:embed="rId5"/>
          <a:srcRect l="15781" r="15781"/>
          <a:stretch>
            <a:fillRect/>
          </a:stretch>
        </p:blipFill>
        <p:spPr bwMode="auto">
          <a:xfrm>
            <a:off x="1828800" y="152400"/>
            <a:ext cx="1393825" cy="15859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1789795" y="6513374"/>
            <a:ext cx="87630" cy="178435"/>
          </a:xfrm>
          <a:prstGeom prst="rect">
            <a:avLst/>
          </a:prstGeom>
        </p:spPr>
        <p:txBody>
          <a:bodyPr vert="horz" wrap="square" lIns="0" tIns="0" rIns="0" bIns="0" rtlCol="0">
            <a:spAutoFit/>
          </a:bodyPr>
          <a:lstStyle/>
          <a:p>
            <a:pPr>
              <a:lnSpc>
                <a:spcPts val="1325"/>
              </a:lnSpc>
            </a:pPr>
            <a:r>
              <a:rPr sz="1400" b="1" dirty="0">
                <a:latin typeface="Corbel"/>
                <a:cs typeface="Corbel"/>
              </a:rPr>
              <a:t>7</a:t>
            </a:r>
            <a:endParaRPr sz="1400">
              <a:latin typeface="Corbel"/>
              <a:cs typeface="Corbel"/>
            </a:endParaRPr>
          </a:p>
        </p:txBody>
      </p:sp>
      <p:sp>
        <p:nvSpPr>
          <p:cNvPr id="9" name="object 9"/>
          <p:cNvSpPr txBox="1"/>
          <p:nvPr/>
        </p:nvSpPr>
        <p:spPr>
          <a:xfrm>
            <a:off x="1753553" y="1054100"/>
            <a:ext cx="9827260" cy="1122680"/>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9E3611"/>
              </a:buClr>
              <a:buFont typeface="Arial"/>
              <a:buChar char="•"/>
              <a:tabLst>
                <a:tab pos="299720" algn="l"/>
              </a:tabLst>
            </a:pPr>
            <a:r>
              <a:rPr sz="2400" spc="-20" dirty="0">
                <a:latin typeface="Cambria"/>
                <a:cs typeface="Cambria"/>
              </a:rPr>
              <a:t>Role </a:t>
            </a:r>
            <a:r>
              <a:rPr sz="2400" spc="-5" dirty="0">
                <a:latin typeface="Cambria"/>
                <a:cs typeface="Cambria"/>
              </a:rPr>
              <a:t>of </a:t>
            </a:r>
            <a:r>
              <a:rPr sz="2400" dirty="0">
                <a:latin typeface="Cambria"/>
                <a:cs typeface="Cambria"/>
              </a:rPr>
              <a:t>a dentist is </a:t>
            </a:r>
            <a:r>
              <a:rPr sz="2400" spc="-15" dirty="0">
                <a:latin typeface="Cambria"/>
                <a:cs typeface="Cambria"/>
              </a:rPr>
              <a:t>to </a:t>
            </a:r>
            <a:r>
              <a:rPr sz="2400" spc="-5" dirty="0">
                <a:solidFill>
                  <a:srgbClr val="0070C0"/>
                </a:solidFill>
                <a:latin typeface="Cambria"/>
                <a:cs typeface="Cambria"/>
              </a:rPr>
              <a:t>establish </a:t>
            </a:r>
            <a:r>
              <a:rPr sz="2400" spc="-10" dirty="0">
                <a:solidFill>
                  <a:srgbClr val="0070C0"/>
                </a:solidFill>
                <a:latin typeface="Cambria"/>
                <a:cs typeface="Cambria"/>
              </a:rPr>
              <a:t>the </a:t>
            </a:r>
            <a:r>
              <a:rPr sz="2400" dirty="0">
                <a:solidFill>
                  <a:srgbClr val="0070C0"/>
                </a:solidFill>
                <a:latin typeface="Cambria"/>
                <a:cs typeface="Cambria"/>
              </a:rPr>
              <a:t>ideal </a:t>
            </a:r>
            <a:r>
              <a:rPr sz="2400" spc="-5" dirty="0">
                <a:solidFill>
                  <a:srgbClr val="0070C0"/>
                </a:solidFill>
                <a:latin typeface="Cambria"/>
                <a:cs typeface="Cambria"/>
              </a:rPr>
              <a:t>extension </a:t>
            </a:r>
            <a:r>
              <a:rPr sz="2400" dirty="0">
                <a:latin typeface="Cambria"/>
                <a:cs typeface="Cambria"/>
              </a:rPr>
              <a:t>so as </a:t>
            </a:r>
            <a:r>
              <a:rPr sz="2400" spc="-15" dirty="0">
                <a:latin typeface="Cambria"/>
                <a:cs typeface="Cambria"/>
              </a:rPr>
              <a:t>to </a:t>
            </a:r>
            <a:r>
              <a:rPr sz="2400" spc="-10" dirty="0">
                <a:latin typeface="Cambria"/>
                <a:cs typeface="Cambria"/>
              </a:rPr>
              <a:t>perform  </a:t>
            </a:r>
            <a:r>
              <a:rPr sz="2400" spc="-5" dirty="0">
                <a:latin typeface="Cambria"/>
                <a:cs typeface="Cambria"/>
              </a:rPr>
              <a:t>optimal functions, maintaining </a:t>
            </a:r>
            <a:r>
              <a:rPr sz="2400" spc="-10" dirty="0">
                <a:latin typeface="Cambria"/>
                <a:cs typeface="Cambria"/>
              </a:rPr>
              <a:t>the </a:t>
            </a:r>
            <a:r>
              <a:rPr sz="2400" spc="-5" dirty="0">
                <a:latin typeface="Cambria"/>
                <a:cs typeface="Cambria"/>
              </a:rPr>
              <a:t>integrity </a:t>
            </a:r>
            <a:r>
              <a:rPr sz="2400" dirty="0">
                <a:latin typeface="Cambria"/>
                <a:cs typeface="Cambria"/>
              </a:rPr>
              <a:t>and </a:t>
            </a:r>
            <a:r>
              <a:rPr sz="2400" spc="-10" dirty="0">
                <a:latin typeface="Cambria"/>
                <a:cs typeface="Cambria"/>
              </a:rPr>
              <a:t>longevity </a:t>
            </a:r>
            <a:r>
              <a:rPr sz="2400" spc="-5" dirty="0">
                <a:latin typeface="Cambria"/>
                <a:cs typeface="Cambria"/>
              </a:rPr>
              <a:t>of </a:t>
            </a:r>
            <a:r>
              <a:rPr sz="2400" spc="-10" dirty="0">
                <a:latin typeface="Cambria"/>
                <a:cs typeface="Cambria"/>
              </a:rPr>
              <a:t>individual  tooth.</a:t>
            </a:r>
            <a:endParaRPr sz="2400">
              <a:latin typeface="Cambria"/>
              <a:cs typeface="Cambria"/>
            </a:endParaRPr>
          </a:p>
        </p:txBody>
      </p:sp>
      <p:sp>
        <p:nvSpPr>
          <p:cNvPr id="10" name="object 10"/>
          <p:cNvSpPr/>
          <p:nvPr/>
        </p:nvSpPr>
        <p:spPr>
          <a:xfrm>
            <a:off x="6544056" y="3092195"/>
            <a:ext cx="5647941" cy="3765803"/>
          </a:xfrm>
          <a:prstGeom prst="rect">
            <a:avLst/>
          </a:prstGeom>
          <a:blipFill>
            <a:blip r:embed="rId2" cstate="print"/>
            <a:stretch>
              <a:fillRect/>
            </a:stretch>
          </a:blipFill>
        </p:spPr>
        <p:txBody>
          <a:bodyPr wrap="square" lIns="0" tIns="0" rIns="0" bIns="0" rtlCol="0"/>
          <a:lstStyle/>
          <a:p>
            <a:endParaRPr/>
          </a:p>
        </p:txBody>
      </p:sp>
      <p:sp>
        <p:nvSpPr>
          <p:cNvPr id="11" name="Slide Number Placeholder 10"/>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565295" y="1938020"/>
            <a:ext cx="6471920" cy="3042920"/>
          </a:xfrm>
          <a:prstGeom prst="rect">
            <a:avLst/>
          </a:prstGeom>
        </p:spPr>
        <p:txBody>
          <a:bodyPr vert="horz" wrap="square" lIns="0" tIns="12700" rIns="0" bIns="0" rtlCol="0">
            <a:spAutoFit/>
          </a:bodyPr>
          <a:lstStyle/>
          <a:p>
            <a:pPr marL="12700">
              <a:lnSpc>
                <a:spcPct val="100000"/>
              </a:lnSpc>
              <a:spcBef>
                <a:spcPts val="100"/>
              </a:spcBef>
            </a:pPr>
            <a:r>
              <a:rPr sz="2400" spc="-30" dirty="0">
                <a:latin typeface="Cambria"/>
                <a:cs typeface="Cambria"/>
              </a:rPr>
              <a:t>Food </a:t>
            </a:r>
            <a:r>
              <a:rPr sz="2400" spc="-20" dirty="0">
                <a:latin typeface="Cambria"/>
                <a:cs typeface="Cambria"/>
              </a:rPr>
              <a:t>we </a:t>
            </a:r>
            <a:r>
              <a:rPr sz="2400" spc="-5" dirty="0">
                <a:latin typeface="Cambria"/>
                <a:cs typeface="Cambria"/>
              </a:rPr>
              <a:t>consume </a:t>
            </a:r>
            <a:r>
              <a:rPr sz="2400" spc="-20" dirty="0">
                <a:latin typeface="Cambria"/>
                <a:cs typeface="Cambria"/>
              </a:rPr>
              <a:t>moves </a:t>
            </a:r>
            <a:r>
              <a:rPr sz="2400" dirty="0">
                <a:latin typeface="Cambria"/>
                <a:cs typeface="Cambria"/>
              </a:rPr>
              <a:t>in 3 </a:t>
            </a:r>
            <a:r>
              <a:rPr sz="2400" spc="-5" dirty="0">
                <a:latin typeface="Cambria"/>
                <a:cs typeface="Cambria"/>
              </a:rPr>
              <a:t>different</a:t>
            </a:r>
            <a:r>
              <a:rPr sz="2400" spc="25" dirty="0">
                <a:latin typeface="Cambria"/>
                <a:cs typeface="Cambria"/>
              </a:rPr>
              <a:t> </a:t>
            </a:r>
            <a:r>
              <a:rPr sz="2400" spc="-5" dirty="0">
                <a:latin typeface="Cambria"/>
                <a:cs typeface="Cambria"/>
              </a:rPr>
              <a:t>directions:</a:t>
            </a:r>
            <a:endParaRPr sz="2400">
              <a:latin typeface="Cambria"/>
              <a:cs typeface="Cambria"/>
            </a:endParaRPr>
          </a:p>
          <a:p>
            <a:pPr>
              <a:lnSpc>
                <a:spcPct val="100000"/>
              </a:lnSpc>
              <a:spcBef>
                <a:spcPts val="55"/>
              </a:spcBef>
            </a:pPr>
            <a:endParaRPr sz="3500">
              <a:latin typeface="Times New Roman"/>
              <a:cs typeface="Times New Roman"/>
            </a:endParaRPr>
          </a:p>
          <a:p>
            <a:pPr marL="2013585" indent="-172720">
              <a:lnSpc>
                <a:spcPct val="100000"/>
              </a:lnSpc>
              <a:buClr>
                <a:srgbClr val="9E3611"/>
              </a:buClr>
              <a:buFont typeface="Arial"/>
              <a:buChar char="•"/>
              <a:tabLst>
                <a:tab pos="2014220" algn="l"/>
              </a:tabLst>
            </a:pPr>
            <a:r>
              <a:rPr sz="2400" spc="-5" dirty="0">
                <a:latin typeface="Cambria"/>
                <a:cs typeface="Cambria"/>
              </a:rPr>
              <a:t>Occlusal</a:t>
            </a:r>
            <a:r>
              <a:rPr sz="2400" dirty="0">
                <a:latin typeface="Cambria"/>
                <a:cs typeface="Cambria"/>
              </a:rPr>
              <a:t> </a:t>
            </a:r>
            <a:r>
              <a:rPr sz="2400" spc="-5" dirty="0">
                <a:latin typeface="Cambria"/>
                <a:cs typeface="Cambria"/>
              </a:rPr>
              <a:t>surfaces</a:t>
            </a:r>
            <a:endParaRPr sz="2400">
              <a:latin typeface="Cambria"/>
              <a:cs typeface="Cambria"/>
            </a:endParaRPr>
          </a:p>
          <a:p>
            <a:pPr>
              <a:lnSpc>
                <a:spcPct val="100000"/>
              </a:lnSpc>
              <a:spcBef>
                <a:spcPts val="55"/>
              </a:spcBef>
              <a:buClr>
                <a:srgbClr val="9E3611"/>
              </a:buClr>
              <a:buFont typeface="Arial"/>
              <a:buChar char="•"/>
            </a:pPr>
            <a:endParaRPr sz="3500">
              <a:latin typeface="Times New Roman"/>
              <a:cs typeface="Times New Roman"/>
            </a:endParaRPr>
          </a:p>
          <a:p>
            <a:pPr marL="2013585" indent="-172720">
              <a:lnSpc>
                <a:spcPct val="100000"/>
              </a:lnSpc>
              <a:buClr>
                <a:srgbClr val="9E3611"/>
              </a:buClr>
              <a:buFont typeface="Arial"/>
              <a:buChar char="•"/>
              <a:tabLst>
                <a:tab pos="2014220" algn="l"/>
              </a:tabLst>
            </a:pPr>
            <a:r>
              <a:rPr sz="2400" spc="-5" dirty="0">
                <a:latin typeface="Cambria"/>
                <a:cs typeface="Cambria"/>
              </a:rPr>
              <a:t>Contact </a:t>
            </a:r>
            <a:r>
              <a:rPr sz="2400" dirty="0">
                <a:latin typeface="Cambria"/>
                <a:cs typeface="Cambria"/>
              </a:rPr>
              <a:t>&amp; </a:t>
            </a:r>
            <a:r>
              <a:rPr sz="2400" spc="-15" dirty="0">
                <a:latin typeface="Cambria"/>
                <a:cs typeface="Cambria"/>
              </a:rPr>
              <a:t>Gingival</a:t>
            </a:r>
            <a:r>
              <a:rPr sz="2400" spc="-70" dirty="0">
                <a:latin typeface="Cambria"/>
                <a:cs typeface="Cambria"/>
              </a:rPr>
              <a:t> </a:t>
            </a:r>
            <a:r>
              <a:rPr sz="2400" spc="-10" dirty="0">
                <a:latin typeface="Cambria"/>
                <a:cs typeface="Cambria"/>
              </a:rPr>
              <a:t>embrasures</a:t>
            </a:r>
            <a:endParaRPr sz="2400">
              <a:latin typeface="Cambria"/>
              <a:cs typeface="Cambria"/>
            </a:endParaRPr>
          </a:p>
          <a:p>
            <a:pPr>
              <a:lnSpc>
                <a:spcPct val="100000"/>
              </a:lnSpc>
              <a:spcBef>
                <a:spcPts val="55"/>
              </a:spcBef>
              <a:buClr>
                <a:srgbClr val="9E3611"/>
              </a:buClr>
              <a:buFont typeface="Arial"/>
              <a:buChar char="•"/>
            </a:pPr>
            <a:endParaRPr sz="3500">
              <a:latin typeface="Times New Roman"/>
              <a:cs typeface="Times New Roman"/>
            </a:endParaRPr>
          </a:p>
          <a:p>
            <a:pPr marL="2013585" indent="-172720">
              <a:lnSpc>
                <a:spcPct val="100000"/>
              </a:lnSpc>
              <a:buClr>
                <a:srgbClr val="9E3611"/>
              </a:buClr>
              <a:buFont typeface="Arial"/>
              <a:buChar char="•"/>
              <a:tabLst>
                <a:tab pos="2014220" algn="l"/>
              </a:tabLst>
            </a:pPr>
            <a:r>
              <a:rPr sz="2400" spc="-15" dirty="0">
                <a:latin typeface="Cambria"/>
                <a:cs typeface="Cambria"/>
              </a:rPr>
              <a:t>Facial </a:t>
            </a:r>
            <a:r>
              <a:rPr sz="2400" dirty="0">
                <a:latin typeface="Cambria"/>
                <a:cs typeface="Cambria"/>
              </a:rPr>
              <a:t>&amp; </a:t>
            </a:r>
            <a:r>
              <a:rPr sz="2400" spc="-5" dirty="0">
                <a:latin typeface="Cambria"/>
                <a:cs typeface="Cambria"/>
              </a:rPr>
              <a:t>Lingual</a:t>
            </a:r>
            <a:r>
              <a:rPr sz="2400" spc="-30" dirty="0">
                <a:latin typeface="Cambria"/>
                <a:cs typeface="Cambria"/>
              </a:rPr>
              <a:t> </a:t>
            </a:r>
            <a:r>
              <a:rPr sz="2400" spc="-10" dirty="0">
                <a:latin typeface="Cambria"/>
                <a:cs typeface="Cambria"/>
              </a:rPr>
              <a:t>sulcus</a:t>
            </a:r>
            <a:endParaRPr sz="2400">
              <a:latin typeface="Cambria"/>
              <a:cs typeface="Cambria"/>
            </a:endParaRPr>
          </a:p>
        </p:txBody>
      </p:sp>
      <p:sp>
        <p:nvSpPr>
          <p:cNvPr id="9" name="object 9"/>
          <p:cNvSpPr/>
          <p:nvPr/>
        </p:nvSpPr>
        <p:spPr>
          <a:xfrm>
            <a:off x="8293607" y="789431"/>
            <a:ext cx="3374135" cy="221437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57616" y="853440"/>
            <a:ext cx="3189438" cy="203149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338566" y="834389"/>
            <a:ext cx="3229610" cy="2070100"/>
          </a:xfrm>
          <a:custGeom>
            <a:avLst/>
            <a:gdLst/>
            <a:ahLst/>
            <a:cxnLst/>
            <a:rect l="l" t="t" r="r" b="b"/>
            <a:pathLst>
              <a:path w="3229609" h="2070100">
                <a:moveTo>
                  <a:pt x="0" y="0"/>
                </a:moveTo>
                <a:lnTo>
                  <a:pt x="3229355" y="0"/>
                </a:lnTo>
                <a:lnTo>
                  <a:pt x="3229355" y="2069591"/>
                </a:lnTo>
                <a:lnTo>
                  <a:pt x="0" y="2069591"/>
                </a:lnTo>
                <a:lnTo>
                  <a:pt x="0" y="0"/>
                </a:lnTo>
                <a:close/>
              </a:path>
            </a:pathLst>
          </a:custGeom>
          <a:ln w="38100">
            <a:solidFill>
              <a:srgbClr val="0070C0"/>
            </a:solidFill>
          </a:ln>
        </p:spPr>
        <p:txBody>
          <a:bodyPr wrap="square" lIns="0" tIns="0" rIns="0" bIns="0" rtlCol="0"/>
          <a:lstStyle/>
          <a:p>
            <a:endParaRPr/>
          </a:p>
        </p:txBody>
      </p:sp>
      <p:sp>
        <p:nvSpPr>
          <p:cNvPr id="12" name="object 12"/>
          <p:cNvSpPr/>
          <p:nvPr/>
        </p:nvSpPr>
        <p:spPr>
          <a:xfrm>
            <a:off x="8293607" y="3550920"/>
            <a:ext cx="3366515" cy="224027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357616" y="3614928"/>
            <a:ext cx="3185170" cy="205760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8338566" y="3595878"/>
            <a:ext cx="3221990" cy="2095500"/>
          </a:xfrm>
          <a:custGeom>
            <a:avLst/>
            <a:gdLst/>
            <a:ahLst/>
            <a:cxnLst/>
            <a:rect l="l" t="t" r="r" b="b"/>
            <a:pathLst>
              <a:path w="3221990" h="2095500">
                <a:moveTo>
                  <a:pt x="0" y="0"/>
                </a:moveTo>
                <a:lnTo>
                  <a:pt x="3221735" y="0"/>
                </a:lnTo>
                <a:lnTo>
                  <a:pt x="3221735" y="2095500"/>
                </a:lnTo>
                <a:lnTo>
                  <a:pt x="0" y="2095500"/>
                </a:lnTo>
                <a:lnTo>
                  <a:pt x="0" y="0"/>
                </a:lnTo>
                <a:close/>
              </a:path>
            </a:pathLst>
          </a:custGeom>
          <a:ln w="38100">
            <a:solidFill>
              <a:srgbClr val="0070C0"/>
            </a:solidFill>
          </a:ln>
        </p:spPr>
        <p:txBody>
          <a:bodyPr wrap="square" lIns="0" tIns="0" rIns="0" bIns="0" rtlCol="0"/>
          <a:lstStyle/>
          <a:p>
            <a:endParaRPr/>
          </a:p>
        </p:txBody>
      </p:sp>
      <p:sp>
        <p:nvSpPr>
          <p:cNvPr id="15" name="object 15"/>
          <p:cNvSpPr txBox="1"/>
          <p:nvPr/>
        </p:nvSpPr>
        <p:spPr>
          <a:xfrm>
            <a:off x="11671431" y="6500674"/>
            <a:ext cx="23177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11</a:t>
            </a:fld>
            <a:endParaRPr sz="1400">
              <a:latin typeface="Corbel"/>
              <a:cs typeface="Corbel"/>
            </a:endParaRPr>
          </a:p>
        </p:txBody>
      </p:sp>
      <p:sp>
        <p:nvSpPr>
          <p:cNvPr id="16" name="Slide Number Placeholder 1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1054100"/>
            <a:ext cx="9853930" cy="284480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 pos="949325" algn="l"/>
                <a:tab pos="1842770" algn="l"/>
                <a:tab pos="3241675" algn="l"/>
                <a:tab pos="3714115" algn="l"/>
                <a:tab pos="4276725" algn="l"/>
                <a:tab pos="5582285" algn="l"/>
                <a:tab pos="6673850" algn="l"/>
                <a:tab pos="7031990" algn="l"/>
                <a:tab pos="8060690" algn="l"/>
                <a:tab pos="8688705" algn="l"/>
                <a:tab pos="9093835" algn="l"/>
              </a:tabLst>
            </a:pPr>
            <a:r>
              <a:rPr sz="2400" dirty="0">
                <a:latin typeface="Cambria"/>
                <a:cs typeface="Cambria"/>
              </a:rPr>
              <a:t>A</a:t>
            </a:r>
            <a:r>
              <a:rPr sz="2400" spc="-45" dirty="0">
                <a:latin typeface="Cambria"/>
                <a:cs typeface="Cambria"/>
              </a:rPr>
              <a:t>n</a:t>
            </a:r>
            <a:r>
              <a:rPr sz="2400" dirty="0">
                <a:latin typeface="Cambria"/>
                <a:cs typeface="Cambria"/>
              </a:rPr>
              <a:t>y	d</a:t>
            </a:r>
            <a:r>
              <a:rPr sz="2400" spc="5" dirty="0">
                <a:latin typeface="Cambria"/>
                <a:cs typeface="Cambria"/>
              </a:rPr>
              <a:t>e</a:t>
            </a:r>
            <a:r>
              <a:rPr sz="2400" spc="-5" dirty="0">
                <a:latin typeface="Cambria"/>
                <a:cs typeface="Cambria"/>
              </a:rPr>
              <a:t>c</a:t>
            </a:r>
            <a:r>
              <a:rPr sz="2400" spc="-45" dirty="0">
                <a:latin typeface="Cambria"/>
                <a:cs typeface="Cambria"/>
              </a:rPr>
              <a:t>a</a:t>
            </a:r>
            <a:r>
              <a:rPr sz="2400" dirty="0">
                <a:latin typeface="Cambria"/>
                <a:cs typeface="Cambria"/>
              </a:rPr>
              <a:t>y	</a:t>
            </a:r>
            <a:r>
              <a:rPr sz="2400" spc="-5" dirty="0">
                <a:latin typeface="Cambria"/>
                <a:cs typeface="Cambria"/>
              </a:rPr>
              <a:t>oc</a:t>
            </a:r>
            <a:r>
              <a:rPr sz="2400" spc="10" dirty="0">
                <a:latin typeface="Cambria"/>
                <a:cs typeface="Cambria"/>
              </a:rPr>
              <a:t>c</a:t>
            </a:r>
            <a:r>
              <a:rPr sz="2400" spc="-10" dirty="0">
                <a:latin typeface="Cambria"/>
                <a:cs typeface="Cambria"/>
              </a:rPr>
              <a:t>u</a:t>
            </a:r>
            <a:r>
              <a:rPr sz="2400" dirty="0">
                <a:latin typeface="Cambria"/>
                <a:cs typeface="Cambria"/>
              </a:rPr>
              <a:t>rr</a:t>
            </a:r>
            <a:r>
              <a:rPr sz="2400" spc="-10" dirty="0">
                <a:latin typeface="Cambria"/>
                <a:cs typeface="Cambria"/>
              </a:rPr>
              <a:t>i</a:t>
            </a:r>
            <a:r>
              <a:rPr sz="2400" dirty="0">
                <a:latin typeface="Cambria"/>
                <a:cs typeface="Cambria"/>
              </a:rPr>
              <a:t>ng	</a:t>
            </a:r>
            <a:r>
              <a:rPr sz="2400" spc="-15" dirty="0">
                <a:latin typeface="Cambria"/>
                <a:cs typeface="Cambria"/>
              </a:rPr>
              <a:t>o</a:t>
            </a:r>
            <a:r>
              <a:rPr sz="2400" dirty="0">
                <a:latin typeface="Cambria"/>
                <a:cs typeface="Cambria"/>
              </a:rPr>
              <a:t>n	t</a:t>
            </a:r>
            <a:r>
              <a:rPr sz="2400" spc="-5" dirty="0">
                <a:latin typeface="Cambria"/>
                <a:cs typeface="Cambria"/>
              </a:rPr>
              <a:t>h</a:t>
            </a:r>
            <a:r>
              <a:rPr sz="2400" dirty="0">
                <a:latin typeface="Cambria"/>
                <a:cs typeface="Cambria"/>
              </a:rPr>
              <a:t>e	</a:t>
            </a:r>
            <a:r>
              <a:rPr sz="2400" spc="-5" dirty="0">
                <a:latin typeface="Cambria"/>
                <a:cs typeface="Cambria"/>
              </a:rPr>
              <a:t>p</a:t>
            </a:r>
            <a:r>
              <a:rPr sz="2400" spc="-35" dirty="0">
                <a:latin typeface="Cambria"/>
                <a:cs typeface="Cambria"/>
              </a:rPr>
              <a:t>r</a:t>
            </a:r>
            <a:r>
              <a:rPr sz="2400" spc="-40" dirty="0">
                <a:latin typeface="Cambria"/>
                <a:cs typeface="Cambria"/>
              </a:rPr>
              <a:t>o</a:t>
            </a:r>
            <a:r>
              <a:rPr sz="2400" dirty="0">
                <a:latin typeface="Cambria"/>
                <a:cs typeface="Cambria"/>
              </a:rPr>
              <a:t>x</a:t>
            </a:r>
            <a:r>
              <a:rPr sz="2400" spc="-10" dirty="0">
                <a:latin typeface="Cambria"/>
                <a:cs typeface="Cambria"/>
              </a:rPr>
              <a:t>i</a:t>
            </a:r>
            <a:r>
              <a:rPr sz="2400" spc="-5" dirty="0">
                <a:latin typeface="Cambria"/>
                <a:cs typeface="Cambria"/>
              </a:rPr>
              <a:t>m</a:t>
            </a:r>
            <a:r>
              <a:rPr sz="2400" dirty="0">
                <a:latin typeface="Cambria"/>
                <a:cs typeface="Cambria"/>
              </a:rPr>
              <a:t>al	</a:t>
            </a:r>
            <a:r>
              <a:rPr sz="2400" spc="10" dirty="0">
                <a:latin typeface="Cambria"/>
                <a:cs typeface="Cambria"/>
              </a:rPr>
              <a:t>s</a:t>
            </a:r>
            <a:r>
              <a:rPr sz="2400" spc="-10" dirty="0">
                <a:latin typeface="Cambria"/>
                <a:cs typeface="Cambria"/>
              </a:rPr>
              <a:t>u</a:t>
            </a:r>
            <a:r>
              <a:rPr sz="2400" dirty="0">
                <a:latin typeface="Cambria"/>
                <a:cs typeface="Cambria"/>
              </a:rPr>
              <a:t>r</a:t>
            </a:r>
            <a:r>
              <a:rPr sz="2400" spc="-20" dirty="0">
                <a:latin typeface="Cambria"/>
                <a:cs typeface="Cambria"/>
              </a:rPr>
              <a:t>f</a:t>
            </a:r>
            <a:r>
              <a:rPr sz="2400" spc="5" dirty="0">
                <a:latin typeface="Cambria"/>
                <a:cs typeface="Cambria"/>
              </a:rPr>
              <a:t>a</a:t>
            </a:r>
            <a:r>
              <a:rPr sz="2400" spc="-5" dirty="0">
                <a:latin typeface="Cambria"/>
                <a:cs typeface="Cambria"/>
              </a:rPr>
              <a:t>c</a:t>
            </a:r>
            <a:r>
              <a:rPr sz="2400" dirty="0">
                <a:latin typeface="Cambria"/>
                <a:cs typeface="Cambria"/>
              </a:rPr>
              <a:t>e	</a:t>
            </a:r>
            <a:r>
              <a:rPr sz="2400" spc="5" dirty="0">
                <a:latin typeface="Cambria"/>
                <a:cs typeface="Cambria"/>
              </a:rPr>
              <a:t>i</a:t>
            </a:r>
            <a:r>
              <a:rPr sz="2400" dirty="0">
                <a:latin typeface="Cambria"/>
                <a:cs typeface="Cambria"/>
              </a:rPr>
              <a:t>s	</a:t>
            </a:r>
            <a:r>
              <a:rPr sz="2400" spc="-5" dirty="0">
                <a:latin typeface="Cambria"/>
                <a:cs typeface="Cambria"/>
              </a:rPr>
              <a:t>m</a:t>
            </a:r>
            <a:r>
              <a:rPr sz="2400" dirty="0">
                <a:latin typeface="Cambria"/>
                <a:cs typeface="Cambria"/>
              </a:rPr>
              <a:t>ain</a:t>
            </a:r>
            <a:r>
              <a:rPr sz="2400" spc="-55" dirty="0">
                <a:latin typeface="Cambria"/>
                <a:cs typeface="Cambria"/>
              </a:rPr>
              <a:t>l</a:t>
            </a:r>
            <a:r>
              <a:rPr sz="2400" dirty="0">
                <a:latin typeface="Cambria"/>
                <a:cs typeface="Cambria"/>
              </a:rPr>
              <a:t>y	d</a:t>
            </a:r>
            <a:r>
              <a:rPr sz="2400" spc="-10" dirty="0">
                <a:latin typeface="Cambria"/>
                <a:cs typeface="Cambria"/>
              </a:rPr>
              <a:t>u</a:t>
            </a:r>
            <a:r>
              <a:rPr sz="2400" dirty="0">
                <a:latin typeface="Cambria"/>
                <a:cs typeface="Cambria"/>
              </a:rPr>
              <a:t>e	</a:t>
            </a:r>
            <a:r>
              <a:rPr sz="2400" spc="-25" dirty="0">
                <a:latin typeface="Cambria"/>
                <a:cs typeface="Cambria"/>
              </a:rPr>
              <a:t>t</a:t>
            </a:r>
            <a:r>
              <a:rPr sz="2400" dirty="0">
                <a:latin typeface="Cambria"/>
                <a:cs typeface="Cambria"/>
              </a:rPr>
              <a:t>o	</a:t>
            </a:r>
            <a:r>
              <a:rPr sz="2400" spc="-20" dirty="0">
                <a:latin typeface="Cambria"/>
                <a:cs typeface="Cambria"/>
              </a:rPr>
              <a:t>f</a:t>
            </a:r>
            <a:r>
              <a:rPr sz="2400" dirty="0">
                <a:latin typeface="Cambria"/>
                <a:cs typeface="Cambria"/>
              </a:rPr>
              <a:t>a</a:t>
            </a:r>
            <a:r>
              <a:rPr sz="2400" spc="-10" dirty="0">
                <a:latin typeface="Cambria"/>
                <a:cs typeface="Cambria"/>
              </a:rPr>
              <a:t>u</a:t>
            </a:r>
            <a:r>
              <a:rPr sz="2400" spc="-5" dirty="0">
                <a:latin typeface="Cambria"/>
                <a:cs typeface="Cambria"/>
              </a:rPr>
              <a:t>l</a:t>
            </a:r>
            <a:r>
              <a:rPr sz="2400" dirty="0">
                <a:latin typeface="Cambria"/>
                <a:cs typeface="Cambria"/>
              </a:rPr>
              <a:t>ty  </a:t>
            </a:r>
            <a:r>
              <a:rPr sz="2400" spc="-5" dirty="0">
                <a:latin typeface="Cambria"/>
                <a:cs typeface="Cambria"/>
              </a:rPr>
              <a:t>interrelationship</a:t>
            </a:r>
            <a:r>
              <a:rPr sz="2400" spc="-50" dirty="0">
                <a:latin typeface="Cambria"/>
                <a:cs typeface="Cambria"/>
              </a:rPr>
              <a:t> </a:t>
            </a:r>
            <a:r>
              <a:rPr sz="2400" spc="-5" dirty="0">
                <a:latin typeface="Cambria"/>
                <a:cs typeface="Cambria"/>
              </a:rPr>
              <a:t>between</a:t>
            </a:r>
            <a:endParaRPr sz="2400">
              <a:latin typeface="Cambria"/>
              <a:cs typeface="Cambria"/>
            </a:endParaRPr>
          </a:p>
          <a:p>
            <a:pPr marL="3898900" lvl="1" indent="-228600">
              <a:lnSpc>
                <a:spcPct val="100000"/>
              </a:lnSpc>
              <a:spcBef>
                <a:spcPts val="1175"/>
              </a:spcBef>
              <a:buClr>
                <a:srgbClr val="9E3611"/>
              </a:buClr>
              <a:buSzPct val="143750"/>
              <a:buFont typeface="Arial"/>
              <a:buChar char="•"/>
              <a:tabLst>
                <a:tab pos="3898900" algn="l"/>
              </a:tabLst>
            </a:pPr>
            <a:r>
              <a:rPr sz="2400" spc="-5" dirty="0">
                <a:latin typeface="Cambria"/>
                <a:cs typeface="Cambria"/>
              </a:rPr>
              <a:t>Contact</a:t>
            </a:r>
            <a:r>
              <a:rPr sz="2400" spc="-15" dirty="0">
                <a:latin typeface="Cambria"/>
                <a:cs typeface="Cambria"/>
              </a:rPr>
              <a:t> </a:t>
            </a:r>
            <a:r>
              <a:rPr sz="2400" spc="-5" dirty="0">
                <a:latin typeface="Cambria"/>
                <a:cs typeface="Cambria"/>
              </a:rPr>
              <a:t>Areas</a:t>
            </a:r>
            <a:endParaRPr sz="2400">
              <a:latin typeface="Cambria"/>
              <a:cs typeface="Cambria"/>
            </a:endParaRPr>
          </a:p>
          <a:p>
            <a:pPr marL="3898900" lvl="1" indent="-228600">
              <a:lnSpc>
                <a:spcPct val="100000"/>
              </a:lnSpc>
              <a:spcBef>
                <a:spcPts val="1175"/>
              </a:spcBef>
              <a:buClr>
                <a:srgbClr val="9E3611"/>
              </a:buClr>
              <a:buSzPct val="143750"/>
              <a:buFont typeface="Arial"/>
              <a:buChar char="•"/>
              <a:tabLst>
                <a:tab pos="3898900" algn="l"/>
              </a:tabLst>
            </a:pPr>
            <a:r>
              <a:rPr sz="2400" spc="-5" dirty="0">
                <a:latin typeface="Cambria"/>
                <a:cs typeface="Cambria"/>
              </a:rPr>
              <a:t>Marginal</a:t>
            </a:r>
            <a:r>
              <a:rPr sz="2400" spc="-35" dirty="0">
                <a:latin typeface="Cambria"/>
                <a:cs typeface="Cambria"/>
              </a:rPr>
              <a:t> </a:t>
            </a:r>
            <a:r>
              <a:rPr sz="2400" dirty="0">
                <a:latin typeface="Cambria"/>
                <a:cs typeface="Cambria"/>
              </a:rPr>
              <a:t>Ridges</a:t>
            </a:r>
            <a:endParaRPr sz="2400">
              <a:latin typeface="Cambria"/>
              <a:cs typeface="Cambria"/>
            </a:endParaRPr>
          </a:p>
          <a:p>
            <a:pPr marL="3898900" lvl="1" indent="-228600">
              <a:lnSpc>
                <a:spcPct val="100000"/>
              </a:lnSpc>
              <a:spcBef>
                <a:spcPts val="1175"/>
              </a:spcBef>
              <a:buClr>
                <a:srgbClr val="9E3611"/>
              </a:buClr>
              <a:buSzPct val="143750"/>
              <a:buFont typeface="Arial"/>
              <a:buChar char="•"/>
              <a:tabLst>
                <a:tab pos="3898900" algn="l"/>
              </a:tabLst>
            </a:pPr>
            <a:r>
              <a:rPr sz="2400" spc="-10" dirty="0">
                <a:latin typeface="Cambria"/>
                <a:cs typeface="Cambria"/>
              </a:rPr>
              <a:t>Embrasures</a:t>
            </a:r>
            <a:endParaRPr sz="2400">
              <a:latin typeface="Cambria"/>
              <a:cs typeface="Cambria"/>
            </a:endParaRPr>
          </a:p>
          <a:p>
            <a:pPr marL="3898900" lvl="1" indent="-228600">
              <a:lnSpc>
                <a:spcPct val="100000"/>
              </a:lnSpc>
              <a:spcBef>
                <a:spcPts val="1175"/>
              </a:spcBef>
              <a:buClr>
                <a:srgbClr val="9E3611"/>
              </a:buClr>
              <a:buSzPct val="143750"/>
              <a:buFont typeface="Arial"/>
              <a:buChar char="•"/>
              <a:tabLst>
                <a:tab pos="3898900" algn="l"/>
              </a:tabLst>
            </a:pPr>
            <a:r>
              <a:rPr sz="2400" spc="-15" dirty="0">
                <a:latin typeface="Cambria"/>
                <a:cs typeface="Cambria"/>
              </a:rPr>
              <a:t>Gingiva.</a:t>
            </a:r>
            <a:endParaRPr sz="2400">
              <a:latin typeface="Cambria"/>
              <a:cs typeface="Cambria"/>
            </a:endParaRPr>
          </a:p>
        </p:txBody>
      </p:sp>
      <p:sp>
        <p:nvSpPr>
          <p:cNvPr id="9" name="object 9"/>
          <p:cNvSpPr/>
          <p:nvPr/>
        </p:nvSpPr>
        <p:spPr>
          <a:xfrm>
            <a:off x="8875776" y="2257044"/>
            <a:ext cx="3070859" cy="2106167"/>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8939783" y="2321052"/>
            <a:ext cx="2887979" cy="192328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8920733" y="2302001"/>
            <a:ext cx="2926080" cy="1961514"/>
          </a:xfrm>
          <a:custGeom>
            <a:avLst/>
            <a:gdLst/>
            <a:ahLst/>
            <a:cxnLst/>
            <a:rect l="l" t="t" r="r" b="b"/>
            <a:pathLst>
              <a:path w="2926079" h="1961514">
                <a:moveTo>
                  <a:pt x="0" y="0"/>
                </a:moveTo>
                <a:lnTo>
                  <a:pt x="2926079" y="0"/>
                </a:lnTo>
                <a:lnTo>
                  <a:pt x="2926079" y="1961388"/>
                </a:lnTo>
                <a:lnTo>
                  <a:pt x="0" y="1961388"/>
                </a:lnTo>
                <a:lnTo>
                  <a:pt x="0" y="0"/>
                </a:lnTo>
                <a:close/>
              </a:path>
            </a:pathLst>
          </a:custGeom>
          <a:ln w="38100">
            <a:solidFill>
              <a:srgbClr val="0070C0"/>
            </a:solidFill>
          </a:ln>
        </p:spPr>
        <p:txBody>
          <a:bodyPr wrap="square" lIns="0" tIns="0" rIns="0" bIns="0" rtlCol="0"/>
          <a:lstStyle/>
          <a:p>
            <a:endParaRPr/>
          </a:p>
        </p:txBody>
      </p:sp>
      <p:sp>
        <p:nvSpPr>
          <p:cNvPr id="12" name="object 12"/>
          <p:cNvSpPr/>
          <p:nvPr/>
        </p:nvSpPr>
        <p:spPr>
          <a:xfrm>
            <a:off x="8875776" y="4236720"/>
            <a:ext cx="3070859" cy="2287523"/>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8939783" y="4300728"/>
            <a:ext cx="2895228" cy="21051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8920733" y="4281678"/>
            <a:ext cx="2926080" cy="2143125"/>
          </a:xfrm>
          <a:custGeom>
            <a:avLst/>
            <a:gdLst/>
            <a:ahLst/>
            <a:cxnLst/>
            <a:rect l="l" t="t" r="r" b="b"/>
            <a:pathLst>
              <a:path w="2926079" h="2143125">
                <a:moveTo>
                  <a:pt x="0" y="0"/>
                </a:moveTo>
                <a:lnTo>
                  <a:pt x="2926079" y="0"/>
                </a:lnTo>
                <a:lnTo>
                  <a:pt x="2926079" y="2142744"/>
                </a:lnTo>
                <a:lnTo>
                  <a:pt x="0" y="2142744"/>
                </a:lnTo>
                <a:lnTo>
                  <a:pt x="0" y="0"/>
                </a:lnTo>
                <a:close/>
              </a:path>
            </a:pathLst>
          </a:custGeom>
          <a:ln w="38100">
            <a:solidFill>
              <a:srgbClr val="0070C0"/>
            </a:solidFill>
          </a:ln>
        </p:spPr>
        <p:txBody>
          <a:bodyPr wrap="square" lIns="0" tIns="0" rIns="0" bIns="0" rtlCol="0"/>
          <a:lstStyle/>
          <a:p>
            <a:endParaRPr/>
          </a:p>
        </p:txBody>
      </p:sp>
      <p:sp>
        <p:nvSpPr>
          <p:cNvPr id="15" name="object 15"/>
          <p:cNvSpPr txBox="1"/>
          <p:nvPr/>
        </p:nvSpPr>
        <p:spPr>
          <a:xfrm>
            <a:off x="11671431" y="6500674"/>
            <a:ext cx="23177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12</a:t>
            </a:fld>
            <a:endParaRPr sz="1400">
              <a:latin typeface="Corbel"/>
              <a:cs typeface="Corbel"/>
            </a:endParaRPr>
          </a:p>
        </p:txBody>
      </p:sp>
      <p:sp>
        <p:nvSpPr>
          <p:cNvPr id="16" name="Slide Number Placeholder 1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635000"/>
            <a:ext cx="5057140" cy="391160"/>
          </a:xfrm>
          <a:prstGeom prst="rect">
            <a:avLst/>
          </a:prstGeom>
        </p:spPr>
        <p:txBody>
          <a:bodyPr vert="horz" wrap="square" lIns="0" tIns="12700" rIns="0" bIns="0" rtlCol="0">
            <a:spAutoFit/>
          </a:bodyPr>
          <a:lstStyle/>
          <a:p>
            <a:pPr marL="299085" indent="-287020">
              <a:lnSpc>
                <a:spcPct val="100000"/>
              </a:lnSpc>
              <a:spcBef>
                <a:spcPts val="100"/>
              </a:spcBef>
              <a:buClr>
                <a:srgbClr val="9E3611"/>
              </a:buClr>
              <a:buFont typeface="Arial"/>
              <a:buChar char="•"/>
              <a:tabLst>
                <a:tab pos="299085" algn="l"/>
                <a:tab pos="299720" algn="l"/>
                <a:tab pos="2700655" algn="l"/>
              </a:tabLst>
            </a:pPr>
            <a:r>
              <a:rPr sz="2400" dirty="0">
                <a:latin typeface="Cambria"/>
                <a:cs typeface="Cambria"/>
              </a:rPr>
              <a:t>Time </a:t>
            </a:r>
            <a:r>
              <a:rPr sz="2400" spc="-5" dirty="0">
                <a:latin typeface="Cambria"/>
                <a:cs typeface="Cambria"/>
              </a:rPr>
              <a:t>of</a:t>
            </a:r>
            <a:r>
              <a:rPr sz="2400" spc="10" dirty="0">
                <a:latin typeface="Cambria"/>
                <a:cs typeface="Cambria"/>
              </a:rPr>
              <a:t> </a:t>
            </a:r>
            <a:r>
              <a:rPr sz="2400" spc="-5" dirty="0">
                <a:latin typeface="Cambria"/>
                <a:cs typeface="Cambria"/>
              </a:rPr>
              <a:t>eruption:	</a:t>
            </a:r>
            <a:r>
              <a:rPr sz="2400" spc="-15" dirty="0">
                <a:latin typeface="Cambria"/>
                <a:cs typeface="Cambria"/>
              </a:rPr>
              <a:t>only </a:t>
            </a:r>
            <a:r>
              <a:rPr sz="2400" spc="-5" dirty="0">
                <a:latin typeface="Cambria"/>
                <a:cs typeface="Cambria"/>
              </a:rPr>
              <a:t>contact</a:t>
            </a:r>
            <a:r>
              <a:rPr sz="2400" spc="-40" dirty="0">
                <a:latin typeface="Cambria"/>
                <a:cs typeface="Cambria"/>
              </a:rPr>
              <a:t> </a:t>
            </a:r>
            <a:r>
              <a:rPr sz="2400" spc="-5" dirty="0">
                <a:latin typeface="Cambria"/>
                <a:cs typeface="Cambria"/>
              </a:rPr>
              <a:t>point</a:t>
            </a:r>
            <a:endParaRPr sz="2400">
              <a:latin typeface="Cambria"/>
              <a:cs typeface="Cambria"/>
            </a:endParaRPr>
          </a:p>
        </p:txBody>
      </p:sp>
      <p:sp>
        <p:nvSpPr>
          <p:cNvPr id="9" name="object 9"/>
          <p:cNvSpPr txBox="1"/>
          <p:nvPr/>
        </p:nvSpPr>
        <p:spPr>
          <a:xfrm>
            <a:off x="1753553" y="3484879"/>
            <a:ext cx="3298190" cy="391160"/>
          </a:xfrm>
          <a:prstGeom prst="rect">
            <a:avLst/>
          </a:prstGeom>
        </p:spPr>
        <p:txBody>
          <a:bodyPr vert="horz" wrap="square" lIns="0" tIns="12700" rIns="0" bIns="0" rtlCol="0">
            <a:spAutoFit/>
          </a:bodyPr>
          <a:lstStyle/>
          <a:p>
            <a:pPr marL="299085" indent="-287020">
              <a:lnSpc>
                <a:spcPct val="100000"/>
              </a:lnSpc>
              <a:spcBef>
                <a:spcPts val="100"/>
              </a:spcBef>
              <a:buClr>
                <a:srgbClr val="9E3611"/>
              </a:buClr>
              <a:buFont typeface="Arial"/>
              <a:buChar char="•"/>
              <a:tabLst>
                <a:tab pos="299085" algn="l"/>
                <a:tab pos="299720" algn="l"/>
              </a:tabLst>
            </a:pPr>
            <a:r>
              <a:rPr sz="2400" spc="-10" dirty="0">
                <a:latin typeface="Cambria"/>
                <a:cs typeface="Cambria"/>
              </a:rPr>
              <a:t>Proximal </a:t>
            </a:r>
            <a:r>
              <a:rPr sz="2400" spc="-5" dirty="0">
                <a:latin typeface="Cambria"/>
                <a:cs typeface="Cambria"/>
              </a:rPr>
              <a:t>Contact</a:t>
            </a:r>
            <a:r>
              <a:rPr sz="2400" spc="-65" dirty="0">
                <a:latin typeface="Cambria"/>
                <a:cs typeface="Cambria"/>
              </a:rPr>
              <a:t> </a:t>
            </a:r>
            <a:r>
              <a:rPr sz="2400" spc="-10" dirty="0">
                <a:latin typeface="Cambria"/>
                <a:cs typeface="Cambria"/>
              </a:rPr>
              <a:t>Point</a:t>
            </a:r>
            <a:endParaRPr sz="2400">
              <a:latin typeface="Cambria"/>
              <a:cs typeface="Cambria"/>
            </a:endParaRPr>
          </a:p>
        </p:txBody>
      </p:sp>
      <p:sp>
        <p:nvSpPr>
          <p:cNvPr id="10" name="object 10"/>
          <p:cNvSpPr txBox="1"/>
          <p:nvPr/>
        </p:nvSpPr>
        <p:spPr>
          <a:xfrm>
            <a:off x="6067997" y="3484879"/>
            <a:ext cx="293370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mbria"/>
                <a:cs typeface="Cambria"/>
              </a:rPr>
              <a:t>Proximal </a:t>
            </a:r>
            <a:r>
              <a:rPr sz="2400" spc="-5" dirty="0">
                <a:latin typeface="Cambria"/>
                <a:cs typeface="Cambria"/>
              </a:rPr>
              <a:t>Contact</a:t>
            </a:r>
            <a:r>
              <a:rPr sz="2400" spc="-65" dirty="0">
                <a:latin typeface="Cambria"/>
                <a:cs typeface="Cambria"/>
              </a:rPr>
              <a:t> </a:t>
            </a:r>
            <a:r>
              <a:rPr sz="2400" spc="-10" dirty="0">
                <a:latin typeface="Cambria"/>
                <a:cs typeface="Cambria"/>
              </a:rPr>
              <a:t>Area</a:t>
            </a:r>
            <a:endParaRPr sz="2400">
              <a:latin typeface="Cambria"/>
              <a:cs typeface="Cambria"/>
            </a:endParaRPr>
          </a:p>
        </p:txBody>
      </p:sp>
      <p:sp>
        <p:nvSpPr>
          <p:cNvPr id="11" name="object 11"/>
          <p:cNvSpPr/>
          <p:nvPr/>
        </p:nvSpPr>
        <p:spPr>
          <a:xfrm>
            <a:off x="7862316" y="729995"/>
            <a:ext cx="3326890" cy="2331719"/>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7926323" y="794004"/>
            <a:ext cx="3147542" cy="214883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907273" y="774954"/>
            <a:ext cx="3182620" cy="2186940"/>
          </a:xfrm>
          <a:custGeom>
            <a:avLst/>
            <a:gdLst/>
            <a:ahLst/>
            <a:cxnLst/>
            <a:rect l="l" t="t" r="r" b="b"/>
            <a:pathLst>
              <a:path w="3182620" h="2186940">
                <a:moveTo>
                  <a:pt x="0" y="0"/>
                </a:moveTo>
                <a:lnTo>
                  <a:pt x="3182112" y="0"/>
                </a:lnTo>
                <a:lnTo>
                  <a:pt x="3182112" y="2186940"/>
                </a:lnTo>
                <a:lnTo>
                  <a:pt x="0" y="2186940"/>
                </a:lnTo>
                <a:lnTo>
                  <a:pt x="0" y="0"/>
                </a:lnTo>
                <a:close/>
              </a:path>
            </a:pathLst>
          </a:custGeom>
          <a:ln w="38100">
            <a:solidFill>
              <a:srgbClr val="0070C0"/>
            </a:solidFill>
          </a:ln>
        </p:spPr>
        <p:txBody>
          <a:bodyPr wrap="square" lIns="0" tIns="0" rIns="0" bIns="0" rtlCol="0"/>
          <a:lstStyle/>
          <a:p>
            <a:endParaRPr/>
          </a:p>
        </p:txBody>
      </p:sp>
      <p:sp>
        <p:nvSpPr>
          <p:cNvPr id="14" name="object 14"/>
          <p:cNvSpPr/>
          <p:nvPr/>
        </p:nvSpPr>
        <p:spPr>
          <a:xfrm>
            <a:off x="5186171" y="3622547"/>
            <a:ext cx="771525" cy="215265"/>
          </a:xfrm>
          <a:custGeom>
            <a:avLst/>
            <a:gdLst/>
            <a:ahLst/>
            <a:cxnLst/>
            <a:rect l="l" t="t" r="r" b="b"/>
            <a:pathLst>
              <a:path w="771525" h="215264">
                <a:moveTo>
                  <a:pt x="663702" y="0"/>
                </a:moveTo>
                <a:lnTo>
                  <a:pt x="663702" y="53720"/>
                </a:lnTo>
                <a:lnTo>
                  <a:pt x="0" y="53720"/>
                </a:lnTo>
                <a:lnTo>
                  <a:pt x="0" y="161162"/>
                </a:lnTo>
                <a:lnTo>
                  <a:pt x="663702" y="161162"/>
                </a:lnTo>
                <a:lnTo>
                  <a:pt x="663702" y="214883"/>
                </a:lnTo>
                <a:lnTo>
                  <a:pt x="771144" y="107441"/>
                </a:lnTo>
                <a:lnTo>
                  <a:pt x="663702" y="0"/>
                </a:lnTo>
                <a:close/>
              </a:path>
            </a:pathLst>
          </a:custGeom>
          <a:solidFill>
            <a:srgbClr val="FFFF00"/>
          </a:solidFill>
        </p:spPr>
        <p:txBody>
          <a:bodyPr wrap="square" lIns="0" tIns="0" rIns="0" bIns="0" rtlCol="0"/>
          <a:lstStyle/>
          <a:p>
            <a:endParaRPr/>
          </a:p>
        </p:txBody>
      </p:sp>
      <p:sp>
        <p:nvSpPr>
          <p:cNvPr id="15" name="object 15"/>
          <p:cNvSpPr/>
          <p:nvPr/>
        </p:nvSpPr>
        <p:spPr>
          <a:xfrm>
            <a:off x="5186171" y="3622547"/>
            <a:ext cx="771525" cy="215265"/>
          </a:xfrm>
          <a:custGeom>
            <a:avLst/>
            <a:gdLst/>
            <a:ahLst/>
            <a:cxnLst/>
            <a:rect l="l" t="t" r="r" b="b"/>
            <a:pathLst>
              <a:path w="771525" h="215264">
                <a:moveTo>
                  <a:pt x="0" y="53720"/>
                </a:moveTo>
                <a:lnTo>
                  <a:pt x="663702" y="53720"/>
                </a:lnTo>
                <a:lnTo>
                  <a:pt x="663702" y="0"/>
                </a:lnTo>
                <a:lnTo>
                  <a:pt x="771144" y="107441"/>
                </a:lnTo>
                <a:lnTo>
                  <a:pt x="663702" y="214883"/>
                </a:lnTo>
                <a:lnTo>
                  <a:pt x="663702" y="161162"/>
                </a:lnTo>
                <a:lnTo>
                  <a:pt x="0" y="161162"/>
                </a:lnTo>
                <a:lnTo>
                  <a:pt x="0" y="53720"/>
                </a:lnTo>
                <a:close/>
              </a:path>
            </a:pathLst>
          </a:custGeom>
          <a:ln w="15240">
            <a:solidFill>
              <a:srgbClr val="9B320E"/>
            </a:solidFill>
          </a:ln>
        </p:spPr>
        <p:txBody>
          <a:bodyPr wrap="square" lIns="0" tIns="0" rIns="0" bIns="0" rtlCol="0"/>
          <a:lstStyle/>
          <a:p>
            <a:endParaRPr/>
          </a:p>
        </p:txBody>
      </p:sp>
      <p:sp>
        <p:nvSpPr>
          <p:cNvPr id="16" name="object 16"/>
          <p:cNvSpPr/>
          <p:nvPr/>
        </p:nvSpPr>
        <p:spPr>
          <a:xfrm>
            <a:off x="9230868" y="1712976"/>
            <a:ext cx="754380" cy="769620"/>
          </a:xfrm>
          <a:custGeom>
            <a:avLst/>
            <a:gdLst/>
            <a:ahLst/>
            <a:cxnLst/>
            <a:rect l="l" t="t" r="r" b="b"/>
            <a:pathLst>
              <a:path w="754379" h="769619">
                <a:moveTo>
                  <a:pt x="0" y="384810"/>
                </a:moveTo>
                <a:lnTo>
                  <a:pt x="2938" y="336540"/>
                </a:lnTo>
                <a:lnTo>
                  <a:pt x="11519" y="290060"/>
                </a:lnTo>
                <a:lnTo>
                  <a:pt x="25388" y="245730"/>
                </a:lnTo>
                <a:lnTo>
                  <a:pt x="44193" y="203910"/>
                </a:lnTo>
                <a:lnTo>
                  <a:pt x="67579" y="164961"/>
                </a:lnTo>
                <a:lnTo>
                  <a:pt x="95193" y="129243"/>
                </a:lnTo>
                <a:lnTo>
                  <a:pt x="126682" y="97118"/>
                </a:lnTo>
                <a:lnTo>
                  <a:pt x="161692" y="68945"/>
                </a:lnTo>
                <a:lnTo>
                  <a:pt x="199870" y="45087"/>
                </a:lnTo>
                <a:lnTo>
                  <a:pt x="240862" y="25902"/>
                </a:lnTo>
                <a:lnTo>
                  <a:pt x="284315" y="11752"/>
                </a:lnTo>
                <a:lnTo>
                  <a:pt x="329875" y="2998"/>
                </a:lnTo>
                <a:lnTo>
                  <a:pt x="377190" y="0"/>
                </a:lnTo>
                <a:lnTo>
                  <a:pt x="424504" y="2998"/>
                </a:lnTo>
                <a:lnTo>
                  <a:pt x="470064" y="11752"/>
                </a:lnTo>
                <a:lnTo>
                  <a:pt x="513517" y="25902"/>
                </a:lnTo>
                <a:lnTo>
                  <a:pt x="554509" y="45087"/>
                </a:lnTo>
                <a:lnTo>
                  <a:pt x="592687" y="68945"/>
                </a:lnTo>
                <a:lnTo>
                  <a:pt x="627697" y="97118"/>
                </a:lnTo>
                <a:lnTo>
                  <a:pt x="659186" y="129243"/>
                </a:lnTo>
                <a:lnTo>
                  <a:pt x="686800" y="164961"/>
                </a:lnTo>
                <a:lnTo>
                  <a:pt x="710186" y="203910"/>
                </a:lnTo>
                <a:lnTo>
                  <a:pt x="728991" y="245730"/>
                </a:lnTo>
                <a:lnTo>
                  <a:pt x="742860" y="290060"/>
                </a:lnTo>
                <a:lnTo>
                  <a:pt x="751441" y="336540"/>
                </a:lnTo>
                <a:lnTo>
                  <a:pt x="754380" y="384810"/>
                </a:lnTo>
                <a:lnTo>
                  <a:pt x="751441" y="433079"/>
                </a:lnTo>
                <a:lnTo>
                  <a:pt x="742860" y="479559"/>
                </a:lnTo>
                <a:lnTo>
                  <a:pt x="728991" y="523889"/>
                </a:lnTo>
                <a:lnTo>
                  <a:pt x="710186" y="565709"/>
                </a:lnTo>
                <a:lnTo>
                  <a:pt x="686800" y="604658"/>
                </a:lnTo>
                <a:lnTo>
                  <a:pt x="659186" y="640376"/>
                </a:lnTo>
                <a:lnTo>
                  <a:pt x="627697" y="672501"/>
                </a:lnTo>
                <a:lnTo>
                  <a:pt x="592687" y="700674"/>
                </a:lnTo>
                <a:lnTo>
                  <a:pt x="554509" y="724532"/>
                </a:lnTo>
                <a:lnTo>
                  <a:pt x="513517" y="743717"/>
                </a:lnTo>
                <a:lnTo>
                  <a:pt x="470064" y="757867"/>
                </a:lnTo>
                <a:lnTo>
                  <a:pt x="424504" y="766621"/>
                </a:lnTo>
                <a:lnTo>
                  <a:pt x="377190" y="769620"/>
                </a:lnTo>
                <a:lnTo>
                  <a:pt x="329875" y="766621"/>
                </a:lnTo>
                <a:lnTo>
                  <a:pt x="284315" y="757867"/>
                </a:lnTo>
                <a:lnTo>
                  <a:pt x="240862" y="743717"/>
                </a:lnTo>
                <a:lnTo>
                  <a:pt x="199870" y="724532"/>
                </a:lnTo>
                <a:lnTo>
                  <a:pt x="161692" y="700674"/>
                </a:lnTo>
                <a:lnTo>
                  <a:pt x="126682" y="672501"/>
                </a:lnTo>
                <a:lnTo>
                  <a:pt x="95193" y="640376"/>
                </a:lnTo>
                <a:lnTo>
                  <a:pt x="67579" y="604658"/>
                </a:lnTo>
                <a:lnTo>
                  <a:pt x="44193" y="565709"/>
                </a:lnTo>
                <a:lnTo>
                  <a:pt x="25388" y="523889"/>
                </a:lnTo>
                <a:lnTo>
                  <a:pt x="11519" y="479559"/>
                </a:lnTo>
                <a:lnTo>
                  <a:pt x="2938" y="433079"/>
                </a:lnTo>
                <a:lnTo>
                  <a:pt x="0" y="384810"/>
                </a:lnTo>
                <a:close/>
              </a:path>
            </a:pathLst>
          </a:custGeom>
          <a:ln w="64007">
            <a:solidFill>
              <a:srgbClr val="FFFF00"/>
            </a:solidFill>
          </a:ln>
        </p:spPr>
        <p:txBody>
          <a:bodyPr wrap="square" lIns="0" tIns="0" rIns="0" bIns="0" rtlCol="0"/>
          <a:lstStyle/>
          <a:p>
            <a:endParaRPr/>
          </a:p>
        </p:txBody>
      </p:sp>
      <p:sp>
        <p:nvSpPr>
          <p:cNvPr id="17" name="object 17"/>
          <p:cNvSpPr/>
          <p:nvPr/>
        </p:nvSpPr>
        <p:spPr>
          <a:xfrm>
            <a:off x="7716011" y="4003547"/>
            <a:ext cx="3782567" cy="2592323"/>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7772793" y="4067555"/>
            <a:ext cx="3606913" cy="2413060"/>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7760962" y="4048505"/>
            <a:ext cx="3637915" cy="2447925"/>
          </a:xfrm>
          <a:custGeom>
            <a:avLst/>
            <a:gdLst/>
            <a:ahLst/>
            <a:cxnLst/>
            <a:rect l="l" t="t" r="r" b="b"/>
            <a:pathLst>
              <a:path w="3637915" h="2447925">
                <a:moveTo>
                  <a:pt x="3637794" y="0"/>
                </a:moveTo>
                <a:lnTo>
                  <a:pt x="0" y="0"/>
                </a:lnTo>
                <a:lnTo>
                  <a:pt x="0" y="2447548"/>
                </a:lnTo>
                <a:lnTo>
                  <a:pt x="3637794" y="2447548"/>
                </a:lnTo>
                <a:lnTo>
                  <a:pt x="3637794" y="0"/>
                </a:lnTo>
                <a:close/>
              </a:path>
            </a:pathLst>
          </a:custGeom>
          <a:ln w="32767">
            <a:solidFill>
              <a:srgbClr val="0070C0"/>
            </a:solidFill>
          </a:ln>
        </p:spPr>
        <p:txBody>
          <a:bodyPr wrap="square" lIns="0" tIns="0" rIns="0" bIns="0" rtlCol="0"/>
          <a:lstStyle/>
          <a:p>
            <a:endParaRPr/>
          </a:p>
        </p:txBody>
      </p:sp>
      <p:sp>
        <p:nvSpPr>
          <p:cNvPr id="20" name="object 20"/>
          <p:cNvSpPr/>
          <p:nvPr/>
        </p:nvSpPr>
        <p:spPr>
          <a:xfrm>
            <a:off x="8752331" y="4867655"/>
            <a:ext cx="943610" cy="1097280"/>
          </a:xfrm>
          <a:custGeom>
            <a:avLst/>
            <a:gdLst/>
            <a:ahLst/>
            <a:cxnLst/>
            <a:rect l="l" t="t" r="r" b="b"/>
            <a:pathLst>
              <a:path w="943609" h="1097279">
                <a:moveTo>
                  <a:pt x="0" y="548640"/>
                </a:moveTo>
                <a:lnTo>
                  <a:pt x="2159" y="495801"/>
                </a:lnTo>
                <a:lnTo>
                  <a:pt x="8504" y="444384"/>
                </a:lnTo>
                <a:lnTo>
                  <a:pt x="18839" y="394618"/>
                </a:lnTo>
                <a:lnTo>
                  <a:pt x="32965" y="346733"/>
                </a:lnTo>
                <a:lnTo>
                  <a:pt x="50685" y="300959"/>
                </a:lnTo>
                <a:lnTo>
                  <a:pt x="71801" y="257525"/>
                </a:lnTo>
                <a:lnTo>
                  <a:pt x="96115" y="216662"/>
                </a:lnTo>
                <a:lnTo>
                  <a:pt x="123429" y="178600"/>
                </a:lnTo>
                <a:lnTo>
                  <a:pt x="153547" y="143568"/>
                </a:lnTo>
                <a:lnTo>
                  <a:pt x="186270" y="111797"/>
                </a:lnTo>
                <a:lnTo>
                  <a:pt x="221401" y="83516"/>
                </a:lnTo>
                <a:lnTo>
                  <a:pt x="258741" y="58955"/>
                </a:lnTo>
                <a:lnTo>
                  <a:pt x="298094" y="38344"/>
                </a:lnTo>
                <a:lnTo>
                  <a:pt x="339262" y="21913"/>
                </a:lnTo>
                <a:lnTo>
                  <a:pt x="382047" y="9892"/>
                </a:lnTo>
                <a:lnTo>
                  <a:pt x="426251" y="2511"/>
                </a:lnTo>
                <a:lnTo>
                  <a:pt x="471678" y="0"/>
                </a:lnTo>
                <a:lnTo>
                  <a:pt x="517104" y="2511"/>
                </a:lnTo>
                <a:lnTo>
                  <a:pt x="561308" y="9892"/>
                </a:lnTo>
                <a:lnTo>
                  <a:pt x="604093" y="21913"/>
                </a:lnTo>
                <a:lnTo>
                  <a:pt x="645261" y="38344"/>
                </a:lnTo>
                <a:lnTo>
                  <a:pt x="684614" y="58955"/>
                </a:lnTo>
                <a:lnTo>
                  <a:pt x="721954" y="83516"/>
                </a:lnTo>
                <a:lnTo>
                  <a:pt x="757085" y="111797"/>
                </a:lnTo>
                <a:lnTo>
                  <a:pt x="789808" y="143568"/>
                </a:lnTo>
                <a:lnTo>
                  <a:pt x="819926" y="178600"/>
                </a:lnTo>
                <a:lnTo>
                  <a:pt x="847240" y="216662"/>
                </a:lnTo>
                <a:lnTo>
                  <a:pt x="871554" y="257525"/>
                </a:lnTo>
                <a:lnTo>
                  <a:pt x="892670" y="300959"/>
                </a:lnTo>
                <a:lnTo>
                  <a:pt x="910390" y="346733"/>
                </a:lnTo>
                <a:lnTo>
                  <a:pt x="924516" y="394618"/>
                </a:lnTo>
                <a:lnTo>
                  <a:pt x="934851" y="444384"/>
                </a:lnTo>
                <a:lnTo>
                  <a:pt x="941196" y="495801"/>
                </a:lnTo>
                <a:lnTo>
                  <a:pt x="943356" y="548640"/>
                </a:lnTo>
                <a:lnTo>
                  <a:pt x="941196" y="601478"/>
                </a:lnTo>
                <a:lnTo>
                  <a:pt x="934851" y="652895"/>
                </a:lnTo>
                <a:lnTo>
                  <a:pt x="924516" y="702661"/>
                </a:lnTo>
                <a:lnTo>
                  <a:pt x="910390" y="750546"/>
                </a:lnTo>
                <a:lnTo>
                  <a:pt x="892670" y="796320"/>
                </a:lnTo>
                <a:lnTo>
                  <a:pt x="871554" y="839754"/>
                </a:lnTo>
                <a:lnTo>
                  <a:pt x="847240" y="880617"/>
                </a:lnTo>
                <a:lnTo>
                  <a:pt x="819926" y="918679"/>
                </a:lnTo>
                <a:lnTo>
                  <a:pt x="789808" y="953711"/>
                </a:lnTo>
                <a:lnTo>
                  <a:pt x="757085" y="985482"/>
                </a:lnTo>
                <a:lnTo>
                  <a:pt x="721954" y="1013763"/>
                </a:lnTo>
                <a:lnTo>
                  <a:pt x="684614" y="1038324"/>
                </a:lnTo>
                <a:lnTo>
                  <a:pt x="645261" y="1058935"/>
                </a:lnTo>
                <a:lnTo>
                  <a:pt x="604093" y="1075366"/>
                </a:lnTo>
                <a:lnTo>
                  <a:pt x="561308" y="1087387"/>
                </a:lnTo>
                <a:lnTo>
                  <a:pt x="517104" y="1094768"/>
                </a:lnTo>
                <a:lnTo>
                  <a:pt x="471678" y="1097280"/>
                </a:lnTo>
                <a:lnTo>
                  <a:pt x="426251" y="1094768"/>
                </a:lnTo>
                <a:lnTo>
                  <a:pt x="382047" y="1087387"/>
                </a:lnTo>
                <a:lnTo>
                  <a:pt x="339262" y="1075366"/>
                </a:lnTo>
                <a:lnTo>
                  <a:pt x="298094" y="1058935"/>
                </a:lnTo>
                <a:lnTo>
                  <a:pt x="258741" y="1038324"/>
                </a:lnTo>
                <a:lnTo>
                  <a:pt x="221401" y="1013763"/>
                </a:lnTo>
                <a:lnTo>
                  <a:pt x="186270" y="985482"/>
                </a:lnTo>
                <a:lnTo>
                  <a:pt x="153547" y="953711"/>
                </a:lnTo>
                <a:lnTo>
                  <a:pt x="123429" y="918679"/>
                </a:lnTo>
                <a:lnTo>
                  <a:pt x="96115" y="880617"/>
                </a:lnTo>
                <a:lnTo>
                  <a:pt x="71801" y="839754"/>
                </a:lnTo>
                <a:lnTo>
                  <a:pt x="50685" y="796320"/>
                </a:lnTo>
                <a:lnTo>
                  <a:pt x="32965" y="750546"/>
                </a:lnTo>
                <a:lnTo>
                  <a:pt x="18839" y="702661"/>
                </a:lnTo>
                <a:lnTo>
                  <a:pt x="8504" y="652895"/>
                </a:lnTo>
                <a:lnTo>
                  <a:pt x="2159" y="601478"/>
                </a:lnTo>
                <a:lnTo>
                  <a:pt x="0" y="548640"/>
                </a:lnTo>
                <a:close/>
              </a:path>
            </a:pathLst>
          </a:custGeom>
          <a:ln w="64008">
            <a:solidFill>
              <a:srgbClr val="FF0000"/>
            </a:solidFill>
          </a:ln>
        </p:spPr>
        <p:txBody>
          <a:bodyPr wrap="square" lIns="0" tIns="0" rIns="0" bIns="0" rtlCol="0"/>
          <a:lstStyle/>
          <a:p>
            <a:endParaRPr/>
          </a:p>
        </p:txBody>
      </p:sp>
      <p:sp>
        <p:nvSpPr>
          <p:cNvPr id="21" name="object 21"/>
          <p:cNvSpPr/>
          <p:nvPr/>
        </p:nvSpPr>
        <p:spPr>
          <a:xfrm>
            <a:off x="2221992" y="3864876"/>
            <a:ext cx="4226051" cy="2775191"/>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2414016" y="4056888"/>
            <a:ext cx="3842003" cy="239115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9565384" y="3120389"/>
            <a:ext cx="457200" cy="771525"/>
          </a:xfrm>
          <a:custGeom>
            <a:avLst/>
            <a:gdLst/>
            <a:ahLst/>
            <a:cxnLst/>
            <a:rect l="l" t="t" r="r" b="b"/>
            <a:pathLst>
              <a:path w="457200" h="771525">
                <a:moveTo>
                  <a:pt x="457200" y="542544"/>
                </a:moveTo>
                <a:lnTo>
                  <a:pt x="0" y="542544"/>
                </a:lnTo>
                <a:lnTo>
                  <a:pt x="228600" y="771144"/>
                </a:lnTo>
                <a:lnTo>
                  <a:pt x="457200" y="542544"/>
                </a:lnTo>
                <a:close/>
              </a:path>
              <a:path w="457200" h="771525">
                <a:moveTo>
                  <a:pt x="342900" y="0"/>
                </a:moveTo>
                <a:lnTo>
                  <a:pt x="114300" y="0"/>
                </a:lnTo>
                <a:lnTo>
                  <a:pt x="114300" y="542544"/>
                </a:lnTo>
                <a:lnTo>
                  <a:pt x="342900" y="542544"/>
                </a:lnTo>
                <a:lnTo>
                  <a:pt x="342900" y="0"/>
                </a:lnTo>
                <a:close/>
              </a:path>
            </a:pathLst>
          </a:custGeom>
          <a:solidFill>
            <a:srgbClr val="FF0000"/>
          </a:solidFill>
        </p:spPr>
        <p:txBody>
          <a:bodyPr wrap="square" lIns="0" tIns="0" rIns="0" bIns="0" rtlCol="0"/>
          <a:lstStyle/>
          <a:p>
            <a:endParaRPr/>
          </a:p>
        </p:txBody>
      </p:sp>
      <p:sp>
        <p:nvSpPr>
          <p:cNvPr id="24" name="object 24"/>
          <p:cNvSpPr/>
          <p:nvPr/>
        </p:nvSpPr>
        <p:spPr>
          <a:xfrm>
            <a:off x="9565384" y="3120389"/>
            <a:ext cx="457200" cy="771525"/>
          </a:xfrm>
          <a:custGeom>
            <a:avLst/>
            <a:gdLst/>
            <a:ahLst/>
            <a:cxnLst/>
            <a:rect l="l" t="t" r="r" b="b"/>
            <a:pathLst>
              <a:path w="457200" h="771525">
                <a:moveTo>
                  <a:pt x="342900" y="0"/>
                </a:moveTo>
                <a:lnTo>
                  <a:pt x="342900" y="542544"/>
                </a:lnTo>
                <a:lnTo>
                  <a:pt x="457200" y="542544"/>
                </a:lnTo>
                <a:lnTo>
                  <a:pt x="228600" y="771144"/>
                </a:lnTo>
                <a:lnTo>
                  <a:pt x="0" y="542544"/>
                </a:lnTo>
                <a:lnTo>
                  <a:pt x="114300" y="542544"/>
                </a:lnTo>
                <a:lnTo>
                  <a:pt x="114300" y="0"/>
                </a:lnTo>
                <a:lnTo>
                  <a:pt x="342900" y="0"/>
                </a:lnTo>
                <a:close/>
              </a:path>
            </a:pathLst>
          </a:custGeom>
          <a:ln w="44196">
            <a:solidFill>
              <a:srgbClr val="00B0F0"/>
            </a:solidFill>
          </a:ln>
        </p:spPr>
        <p:txBody>
          <a:bodyPr wrap="square" lIns="0" tIns="0" rIns="0" bIns="0" rtlCol="0"/>
          <a:lstStyle/>
          <a:p>
            <a:endParaRPr/>
          </a:p>
        </p:txBody>
      </p:sp>
      <p:sp>
        <p:nvSpPr>
          <p:cNvPr id="25" name="object 25"/>
          <p:cNvSpPr txBox="1"/>
          <p:nvPr/>
        </p:nvSpPr>
        <p:spPr>
          <a:xfrm>
            <a:off x="11671431" y="6500674"/>
            <a:ext cx="23177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13</a:t>
            </a:fld>
            <a:endParaRPr sz="1400">
              <a:latin typeface="Corbel"/>
              <a:cs typeface="Corbel"/>
            </a:endParaRPr>
          </a:p>
        </p:txBody>
      </p:sp>
      <p:sp>
        <p:nvSpPr>
          <p:cNvPr id="26" name="Slide Number Placeholder 2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72797"/>
            <a:ext cx="3675379" cy="452120"/>
          </a:xfrm>
          <a:prstGeom prst="rect">
            <a:avLst/>
          </a:prstGeom>
        </p:spPr>
        <p:txBody>
          <a:bodyPr vert="horz" wrap="square" lIns="0" tIns="12065" rIns="0" bIns="0" rtlCol="0">
            <a:spAutoFit/>
          </a:bodyPr>
          <a:lstStyle/>
          <a:p>
            <a:pPr marL="12700">
              <a:lnSpc>
                <a:spcPct val="100000"/>
              </a:lnSpc>
              <a:spcBef>
                <a:spcPts val="95"/>
              </a:spcBef>
            </a:pPr>
            <a:r>
              <a:rPr sz="2800" spc="-15" dirty="0">
                <a:solidFill>
                  <a:srgbClr val="8B7B57"/>
                </a:solidFill>
              </a:rPr>
              <a:t>Proximal </a:t>
            </a:r>
            <a:r>
              <a:rPr sz="2800" spc="-10" dirty="0">
                <a:solidFill>
                  <a:srgbClr val="8B7B57"/>
                </a:solidFill>
              </a:rPr>
              <a:t>Contact</a:t>
            </a:r>
            <a:r>
              <a:rPr sz="2800" spc="-40" dirty="0">
                <a:solidFill>
                  <a:srgbClr val="8B7B57"/>
                </a:solidFill>
              </a:rPr>
              <a:t> </a:t>
            </a:r>
            <a:r>
              <a:rPr sz="2800" spc="-10" dirty="0">
                <a:solidFill>
                  <a:srgbClr val="8B7B57"/>
                </a:solidFill>
              </a:rPr>
              <a:t>Area</a:t>
            </a:r>
            <a:endParaRPr sz="2800"/>
          </a:p>
        </p:txBody>
      </p:sp>
      <p:sp>
        <p:nvSpPr>
          <p:cNvPr id="7" name="object 7"/>
          <p:cNvSpPr txBox="1"/>
          <p:nvPr/>
        </p:nvSpPr>
        <p:spPr>
          <a:xfrm>
            <a:off x="11671431" y="6500674"/>
            <a:ext cx="23177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14</a:t>
            </a:fld>
            <a:endParaRPr sz="1400">
              <a:latin typeface="Corbel"/>
              <a:cs typeface="Corbel"/>
            </a:endParaRPr>
          </a:p>
        </p:txBody>
      </p:sp>
      <p:sp>
        <p:nvSpPr>
          <p:cNvPr id="3" name="object 3"/>
          <p:cNvSpPr txBox="1"/>
          <p:nvPr/>
        </p:nvSpPr>
        <p:spPr>
          <a:xfrm>
            <a:off x="1753552" y="1254125"/>
            <a:ext cx="9860915" cy="5014193"/>
          </a:xfrm>
          <a:prstGeom prst="rect">
            <a:avLst/>
          </a:prstGeom>
        </p:spPr>
        <p:txBody>
          <a:bodyPr vert="horz" wrap="square" lIns="0" tIns="12700" rIns="0" bIns="0" rtlCol="0">
            <a:spAutoFit/>
          </a:bodyPr>
          <a:lstStyle/>
          <a:p>
            <a:pPr marL="12065" marR="5080">
              <a:lnSpc>
                <a:spcPct val="100000"/>
              </a:lnSpc>
              <a:spcBef>
                <a:spcPts val="100"/>
              </a:spcBef>
              <a:buClr>
                <a:srgbClr val="9E3611"/>
              </a:buClr>
              <a:tabLst>
                <a:tab pos="299085" algn="l"/>
                <a:tab pos="299720" algn="l"/>
              </a:tabLst>
            </a:pPr>
            <a:endParaRPr lang="en-US" sz="2400" spc="-10" dirty="0">
              <a:latin typeface="Cambria"/>
              <a:cs typeface="Cambria"/>
            </a:endParaRPr>
          </a:p>
          <a:p>
            <a:pPr marL="299085" marR="5080" indent="-287020">
              <a:spcBef>
                <a:spcPts val="100"/>
              </a:spcBef>
              <a:buClr>
                <a:srgbClr val="9E3611"/>
              </a:buClr>
              <a:buFont typeface="Arial"/>
              <a:buChar char="•"/>
              <a:tabLst>
                <a:tab pos="299085" algn="l"/>
                <a:tab pos="299720" algn="l"/>
              </a:tabLst>
            </a:pPr>
            <a:r>
              <a:rPr lang="en-US" sz="2800" dirty="0">
                <a:solidFill>
                  <a:schemeClr val="tx2">
                    <a:lumMod val="75000"/>
                  </a:schemeClr>
                </a:solidFill>
                <a:latin typeface="Cambria" panose="02040503050406030204" pitchFamily="18" charset="0"/>
                <a:ea typeface="Cambria" panose="02040503050406030204" pitchFamily="18" charset="0"/>
              </a:rPr>
              <a:t>Contact areas are the places on the proximal surfaces of tooth crowns where a tooth touches the tooth adjacent to it in the same arch when the teeth are in proper alignment.  (By Lewis J. </a:t>
            </a:r>
            <a:r>
              <a:rPr lang="en-US" sz="2800" dirty="0" err="1">
                <a:solidFill>
                  <a:schemeClr val="tx2">
                    <a:lumMod val="75000"/>
                  </a:schemeClr>
                </a:solidFill>
                <a:latin typeface="Cambria" panose="02040503050406030204" pitchFamily="18" charset="0"/>
                <a:ea typeface="Cambria" panose="02040503050406030204" pitchFamily="18" charset="0"/>
              </a:rPr>
              <a:t>Claman</a:t>
            </a:r>
            <a:r>
              <a:rPr lang="en-US" sz="2800" dirty="0">
                <a:solidFill>
                  <a:schemeClr val="tx2">
                    <a:lumMod val="75000"/>
                  </a:schemeClr>
                </a:solidFill>
                <a:latin typeface="Cambria" panose="02040503050406030204" pitchFamily="18" charset="0"/>
                <a:ea typeface="Cambria" panose="02040503050406030204" pitchFamily="18" charset="0"/>
              </a:rPr>
              <a:t>). </a:t>
            </a:r>
          </a:p>
          <a:p>
            <a:pPr marL="299085" marR="5080" indent="-287020">
              <a:spcBef>
                <a:spcPts val="100"/>
              </a:spcBef>
              <a:buClr>
                <a:srgbClr val="9E3611"/>
              </a:buClr>
              <a:buFont typeface="Arial"/>
              <a:buChar char="•"/>
              <a:tabLst>
                <a:tab pos="299085" algn="l"/>
                <a:tab pos="299720" algn="l"/>
              </a:tabLst>
            </a:pPr>
            <a:endParaRPr lang="en-US" sz="2800" dirty="0">
              <a:solidFill>
                <a:srgbClr val="FF0000"/>
              </a:solidFill>
              <a:latin typeface="Cambria" panose="02040503050406030204" pitchFamily="18" charset="0"/>
              <a:ea typeface="Cambria" panose="02040503050406030204" pitchFamily="18" charset="0"/>
            </a:endParaRPr>
          </a:p>
          <a:p>
            <a:pPr marL="299085" marR="5080" indent="-287020">
              <a:spcBef>
                <a:spcPts val="100"/>
              </a:spcBef>
              <a:buClr>
                <a:srgbClr val="9E3611"/>
              </a:buClr>
              <a:buFont typeface="Arial"/>
              <a:buChar char="•"/>
              <a:tabLst>
                <a:tab pos="299085" algn="l"/>
                <a:tab pos="299720" algn="l"/>
              </a:tabLst>
            </a:pPr>
            <a:r>
              <a:rPr lang="en-US" sz="2800" dirty="0">
                <a:latin typeface="Cambria" panose="02040503050406030204" pitchFamily="18" charset="0"/>
                <a:ea typeface="Cambria" panose="02040503050406030204" pitchFamily="18" charset="0"/>
              </a:rPr>
              <a:t>Proximal contact area denotes the area of proximal height of contour of mesial or distal surfaces of a tooth that touches or contacts its adjacent tooth in the same arch. (</a:t>
            </a:r>
            <a:r>
              <a:rPr lang="en-US" sz="2800" dirty="0" err="1">
                <a:latin typeface="Cambria" panose="02040503050406030204" pitchFamily="18" charset="0"/>
                <a:ea typeface="Cambria" panose="02040503050406030204" pitchFamily="18" charset="0"/>
              </a:rPr>
              <a:t>Sturdevent</a:t>
            </a:r>
            <a:r>
              <a:rPr lang="en-US" sz="2800" dirty="0">
                <a:latin typeface="Cambria" panose="02040503050406030204" pitchFamily="18" charset="0"/>
                <a:ea typeface="Cambria" panose="02040503050406030204" pitchFamily="18" charset="0"/>
              </a:rPr>
              <a:t>) </a:t>
            </a:r>
          </a:p>
          <a:p>
            <a:pPr marL="299085" marR="5080" indent="-287020">
              <a:spcBef>
                <a:spcPts val="100"/>
              </a:spcBef>
              <a:buClr>
                <a:srgbClr val="9E3611"/>
              </a:buClr>
              <a:buFont typeface="Arial"/>
              <a:buChar char="•"/>
              <a:tabLst>
                <a:tab pos="299085" algn="l"/>
                <a:tab pos="299720" algn="l"/>
              </a:tabLst>
            </a:pPr>
            <a:endParaRPr lang="en-US" sz="2400" dirty="0">
              <a:solidFill>
                <a:srgbClr val="FF0000"/>
              </a:solidFill>
              <a:latin typeface="Tahoma" panose="020B0604030504040204" pitchFamily="34" charset="0"/>
            </a:endParaRPr>
          </a:p>
          <a:p>
            <a:pPr marL="299085" marR="5080" indent="-287020">
              <a:lnSpc>
                <a:spcPct val="100000"/>
              </a:lnSpc>
              <a:spcBef>
                <a:spcPts val="100"/>
              </a:spcBef>
              <a:buClr>
                <a:srgbClr val="9E3611"/>
              </a:buClr>
              <a:buFont typeface="Arial"/>
              <a:buChar char="•"/>
              <a:tabLst>
                <a:tab pos="299085" algn="l"/>
                <a:tab pos="299720" algn="l"/>
              </a:tabLst>
            </a:pPr>
            <a:endParaRPr lang="en-US" sz="2400" spc="-10" dirty="0">
              <a:latin typeface="Cambria"/>
              <a:cs typeface="Cambria"/>
            </a:endParaRPr>
          </a:p>
          <a:p>
            <a:pPr marL="12065" marR="5080">
              <a:lnSpc>
                <a:spcPct val="100000"/>
              </a:lnSpc>
              <a:spcBef>
                <a:spcPts val="100"/>
              </a:spcBef>
              <a:buClr>
                <a:srgbClr val="9E3611"/>
              </a:buClr>
              <a:tabLst>
                <a:tab pos="299085" algn="l"/>
                <a:tab pos="299720" algn="l"/>
              </a:tabLst>
            </a:pPr>
            <a:endParaRPr sz="2400" dirty="0">
              <a:latin typeface="Cambria"/>
              <a:cs typeface="Cambria"/>
            </a:endParaRPr>
          </a:p>
        </p:txBody>
      </p:sp>
      <p:sp>
        <p:nvSpPr>
          <p:cNvPr id="4" name="Slide Number Placeholder 3"/>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753552" y="617221"/>
            <a:ext cx="5810250" cy="391160"/>
          </a:xfrm>
          <a:prstGeom prst="rect">
            <a:avLst/>
          </a:prstGeom>
        </p:spPr>
        <p:txBody>
          <a:bodyPr vert="horz" wrap="square" lIns="0" tIns="12700" rIns="0" bIns="0" rtlCol="0">
            <a:spAutoFit/>
          </a:bodyPr>
          <a:lstStyle/>
          <a:p>
            <a:pPr marL="299085" indent="-287020">
              <a:lnSpc>
                <a:spcPct val="100000"/>
              </a:lnSpc>
              <a:spcBef>
                <a:spcPts val="100"/>
              </a:spcBef>
              <a:buClr>
                <a:srgbClr val="9E3611"/>
              </a:buClr>
              <a:buFont typeface="Arial"/>
              <a:buChar char="•"/>
              <a:tabLst>
                <a:tab pos="299085" algn="l"/>
                <a:tab pos="299720" algn="l"/>
                <a:tab pos="4774565" algn="l"/>
              </a:tabLst>
            </a:pPr>
            <a:r>
              <a:rPr sz="2400" spc="-10" dirty="0">
                <a:latin typeface="Cambria"/>
                <a:cs typeface="Cambria"/>
              </a:rPr>
              <a:t>According </a:t>
            </a:r>
            <a:r>
              <a:rPr sz="2400" spc="-15" dirty="0">
                <a:latin typeface="Cambria"/>
                <a:cs typeface="Cambria"/>
              </a:rPr>
              <a:t>to </a:t>
            </a:r>
            <a:r>
              <a:rPr sz="2400" dirty="0">
                <a:latin typeface="Cambria"/>
                <a:cs typeface="Cambria"/>
              </a:rPr>
              <a:t>their</a:t>
            </a:r>
            <a:r>
              <a:rPr sz="2400" spc="30" dirty="0">
                <a:latin typeface="Cambria"/>
                <a:cs typeface="Cambria"/>
              </a:rPr>
              <a:t> </a:t>
            </a:r>
            <a:r>
              <a:rPr sz="2400" spc="-5" dirty="0">
                <a:latin typeface="Cambria"/>
                <a:cs typeface="Cambria"/>
              </a:rPr>
              <a:t>general</a:t>
            </a:r>
            <a:r>
              <a:rPr sz="2400" spc="-20" dirty="0">
                <a:latin typeface="Cambria"/>
                <a:cs typeface="Cambria"/>
              </a:rPr>
              <a:t> </a:t>
            </a:r>
            <a:r>
              <a:rPr sz="2400" spc="-5" dirty="0">
                <a:latin typeface="Cambria"/>
                <a:cs typeface="Cambria"/>
              </a:rPr>
              <a:t>shape,	</a:t>
            </a:r>
            <a:r>
              <a:rPr sz="2400" dirty="0">
                <a:latin typeface="Cambria"/>
                <a:cs typeface="Cambria"/>
              </a:rPr>
              <a:t>3</a:t>
            </a:r>
            <a:r>
              <a:rPr sz="2400" spc="-95" dirty="0">
                <a:latin typeface="Cambria"/>
                <a:cs typeface="Cambria"/>
              </a:rPr>
              <a:t> </a:t>
            </a:r>
            <a:r>
              <a:rPr sz="2400" dirty="0">
                <a:latin typeface="Cambria"/>
                <a:cs typeface="Cambria"/>
              </a:rPr>
              <a:t>types:</a:t>
            </a:r>
            <a:endParaRPr sz="2400">
              <a:latin typeface="Cambria"/>
              <a:cs typeface="Cambria"/>
            </a:endParaRPr>
          </a:p>
        </p:txBody>
      </p:sp>
      <p:sp>
        <p:nvSpPr>
          <p:cNvPr id="5" name="object 5"/>
          <p:cNvSpPr txBox="1"/>
          <p:nvPr/>
        </p:nvSpPr>
        <p:spPr>
          <a:xfrm>
            <a:off x="1753552" y="1424940"/>
            <a:ext cx="2376805" cy="1351280"/>
          </a:xfrm>
          <a:prstGeom prst="rect">
            <a:avLst/>
          </a:prstGeom>
        </p:spPr>
        <p:txBody>
          <a:bodyPr vert="horz" wrap="square" lIns="0" tIns="88900" rIns="0" bIns="0" rtlCol="0">
            <a:spAutoFit/>
          </a:bodyPr>
          <a:lstStyle/>
          <a:p>
            <a:pPr marL="469900" indent="-457200">
              <a:lnSpc>
                <a:spcPct val="100000"/>
              </a:lnSpc>
              <a:spcBef>
                <a:spcPts val="700"/>
              </a:spcBef>
              <a:buClr>
                <a:srgbClr val="9E3611"/>
              </a:buClr>
              <a:buAutoNum type="arabicPeriod"/>
              <a:tabLst>
                <a:tab pos="469265" algn="l"/>
                <a:tab pos="469900" algn="l"/>
              </a:tabLst>
            </a:pPr>
            <a:r>
              <a:rPr sz="2400" spc="-25" dirty="0">
                <a:solidFill>
                  <a:srgbClr val="006600"/>
                </a:solidFill>
                <a:latin typeface="Cambria"/>
                <a:cs typeface="Cambria"/>
              </a:rPr>
              <a:t>Tapering</a:t>
            </a:r>
            <a:r>
              <a:rPr sz="2400" spc="-75" dirty="0">
                <a:solidFill>
                  <a:srgbClr val="006600"/>
                </a:solidFill>
                <a:latin typeface="Cambria"/>
                <a:cs typeface="Cambria"/>
              </a:rPr>
              <a:t> </a:t>
            </a:r>
            <a:r>
              <a:rPr sz="2400" spc="-5" dirty="0">
                <a:solidFill>
                  <a:srgbClr val="006600"/>
                </a:solidFill>
                <a:latin typeface="Cambria"/>
                <a:cs typeface="Cambria"/>
              </a:rPr>
              <a:t>teeth</a:t>
            </a:r>
            <a:endParaRPr sz="2400">
              <a:latin typeface="Cambria"/>
              <a:cs typeface="Cambria"/>
            </a:endParaRPr>
          </a:p>
          <a:p>
            <a:pPr marL="469900" indent="-457200">
              <a:lnSpc>
                <a:spcPct val="100000"/>
              </a:lnSpc>
              <a:spcBef>
                <a:spcPts val="600"/>
              </a:spcBef>
              <a:buClr>
                <a:srgbClr val="9E3611"/>
              </a:buClr>
              <a:buAutoNum type="arabicPeriod"/>
              <a:tabLst>
                <a:tab pos="469265" algn="l"/>
                <a:tab pos="469900" algn="l"/>
              </a:tabLst>
            </a:pPr>
            <a:r>
              <a:rPr sz="2400" spc="-10" dirty="0">
                <a:solidFill>
                  <a:srgbClr val="006600"/>
                </a:solidFill>
                <a:latin typeface="Cambria"/>
                <a:cs typeface="Cambria"/>
              </a:rPr>
              <a:t>Square</a:t>
            </a:r>
            <a:r>
              <a:rPr sz="2400" spc="-15" dirty="0">
                <a:solidFill>
                  <a:srgbClr val="006600"/>
                </a:solidFill>
                <a:latin typeface="Cambria"/>
                <a:cs typeface="Cambria"/>
              </a:rPr>
              <a:t> </a:t>
            </a:r>
            <a:r>
              <a:rPr sz="2400" spc="-5" dirty="0">
                <a:solidFill>
                  <a:srgbClr val="006600"/>
                </a:solidFill>
                <a:latin typeface="Cambria"/>
                <a:cs typeface="Cambria"/>
              </a:rPr>
              <a:t>type</a:t>
            </a:r>
            <a:endParaRPr sz="2400">
              <a:latin typeface="Cambria"/>
              <a:cs typeface="Cambria"/>
            </a:endParaRPr>
          </a:p>
          <a:p>
            <a:pPr marL="469900" indent="-457200">
              <a:lnSpc>
                <a:spcPct val="100000"/>
              </a:lnSpc>
              <a:spcBef>
                <a:spcPts val="600"/>
              </a:spcBef>
              <a:buClr>
                <a:srgbClr val="9E3611"/>
              </a:buClr>
              <a:buAutoNum type="arabicPeriod"/>
              <a:tabLst>
                <a:tab pos="469265" algn="l"/>
                <a:tab pos="469900" algn="l"/>
              </a:tabLst>
            </a:pPr>
            <a:r>
              <a:rPr sz="2400" spc="-10" dirty="0">
                <a:solidFill>
                  <a:srgbClr val="006600"/>
                </a:solidFill>
                <a:latin typeface="Cambria"/>
                <a:cs typeface="Cambria"/>
              </a:rPr>
              <a:t>Ovoid</a:t>
            </a:r>
            <a:r>
              <a:rPr sz="2400" spc="-30" dirty="0">
                <a:solidFill>
                  <a:srgbClr val="006600"/>
                </a:solidFill>
                <a:latin typeface="Cambria"/>
                <a:cs typeface="Cambria"/>
              </a:rPr>
              <a:t> </a:t>
            </a:r>
            <a:r>
              <a:rPr sz="2400" spc="-5" dirty="0">
                <a:solidFill>
                  <a:srgbClr val="006600"/>
                </a:solidFill>
                <a:latin typeface="Cambria"/>
                <a:cs typeface="Cambria"/>
              </a:rPr>
              <a:t>type</a:t>
            </a:r>
            <a:endParaRPr sz="2400">
              <a:latin typeface="Cambria"/>
              <a:cs typeface="Cambria"/>
            </a:endParaRPr>
          </a:p>
        </p:txBody>
      </p:sp>
      <p:sp>
        <p:nvSpPr>
          <p:cNvPr id="6" name="object 6"/>
          <p:cNvSpPr txBox="1"/>
          <p:nvPr/>
        </p:nvSpPr>
        <p:spPr>
          <a:xfrm>
            <a:off x="4496752" y="1424940"/>
            <a:ext cx="6940550" cy="1874872"/>
          </a:xfrm>
          <a:prstGeom prst="rect">
            <a:avLst/>
          </a:prstGeom>
        </p:spPr>
        <p:txBody>
          <a:bodyPr vert="horz" wrap="square" lIns="0" tIns="88900" rIns="0" bIns="0" rtlCol="0">
            <a:spAutoFit/>
          </a:bodyPr>
          <a:lstStyle/>
          <a:p>
            <a:pPr marL="12700">
              <a:lnSpc>
                <a:spcPct val="100000"/>
              </a:lnSpc>
              <a:spcBef>
                <a:spcPts val="700"/>
              </a:spcBef>
            </a:pPr>
            <a:r>
              <a:rPr sz="2400" dirty="0">
                <a:latin typeface="Cambria"/>
                <a:cs typeface="Cambria"/>
              </a:rPr>
              <a:t>: </a:t>
            </a:r>
            <a:r>
              <a:rPr sz="2400" spc="-5" dirty="0">
                <a:latin typeface="Cambria"/>
                <a:cs typeface="Cambria"/>
              </a:rPr>
              <a:t>Wide </a:t>
            </a:r>
            <a:r>
              <a:rPr sz="2400" spc="-10" dirty="0">
                <a:latin typeface="Cambria"/>
                <a:cs typeface="Cambria"/>
              </a:rPr>
              <a:t>crowns </a:t>
            </a:r>
            <a:r>
              <a:rPr sz="2400" dirty="0">
                <a:latin typeface="Cambria"/>
                <a:cs typeface="Cambria"/>
              </a:rPr>
              <a:t>&amp; </a:t>
            </a:r>
            <a:r>
              <a:rPr sz="2400" spc="-10" dirty="0">
                <a:latin typeface="Cambria"/>
                <a:cs typeface="Cambria"/>
              </a:rPr>
              <a:t>narrow </a:t>
            </a:r>
            <a:r>
              <a:rPr sz="2400" dirty="0">
                <a:latin typeface="Cambria"/>
                <a:cs typeface="Cambria"/>
              </a:rPr>
              <a:t>cervical</a:t>
            </a:r>
            <a:r>
              <a:rPr sz="2400" spc="-30" dirty="0">
                <a:latin typeface="Cambria"/>
                <a:cs typeface="Cambria"/>
              </a:rPr>
              <a:t> </a:t>
            </a:r>
            <a:r>
              <a:rPr sz="2400" spc="-5" dirty="0">
                <a:latin typeface="Cambria"/>
                <a:cs typeface="Cambria"/>
              </a:rPr>
              <a:t>region</a:t>
            </a:r>
            <a:endParaRPr sz="2400" dirty="0">
              <a:latin typeface="Cambria"/>
              <a:cs typeface="Cambria"/>
            </a:endParaRPr>
          </a:p>
          <a:p>
            <a:pPr marL="12700">
              <a:lnSpc>
                <a:spcPct val="100000"/>
              </a:lnSpc>
              <a:spcBef>
                <a:spcPts val="600"/>
              </a:spcBef>
            </a:pPr>
            <a:r>
              <a:rPr sz="2400" dirty="0">
                <a:latin typeface="Cambria"/>
                <a:cs typeface="Cambria"/>
              </a:rPr>
              <a:t>: </a:t>
            </a:r>
            <a:r>
              <a:rPr sz="2400" spc="-40" dirty="0">
                <a:latin typeface="Cambria"/>
                <a:cs typeface="Cambria"/>
              </a:rPr>
              <a:t>Bulky, </a:t>
            </a:r>
            <a:r>
              <a:rPr sz="2400" spc="-5" dirty="0">
                <a:latin typeface="Cambria"/>
                <a:cs typeface="Cambria"/>
              </a:rPr>
              <a:t>angular </a:t>
            </a:r>
            <a:r>
              <a:rPr sz="2400" dirty="0">
                <a:latin typeface="Cambria"/>
                <a:cs typeface="Cambria"/>
              </a:rPr>
              <a:t>with little </a:t>
            </a:r>
            <a:r>
              <a:rPr sz="2400" spc="-10" dirty="0">
                <a:latin typeface="Cambria"/>
                <a:cs typeface="Cambria"/>
              </a:rPr>
              <a:t>rounded</a:t>
            </a:r>
            <a:r>
              <a:rPr sz="2400" spc="-5" dirty="0">
                <a:latin typeface="Cambria"/>
                <a:cs typeface="Cambria"/>
              </a:rPr>
              <a:t> </a:t>
            </a:r>
            <a:r>
              <a:rPr sz="2400" spc="-10" dirty="0">
                <a:latin typeface="Cambria"/>
                <a:cs typeface="Cambria"/>
              </a:rPr>
              <a:t>contour</a:t>
            </a:r>
            <a:endParaRPr sz="2400" dirty="0">
              <a:latin typeface="Cambria"/>
              <a:cs typeface="Cambria"/>
            </a:endParaRPr>
          </a:p>
          <a:p>
            <a:pPr marL="12700">
              <a:lnSpc>
                <a:spcPct val="100000"/>
              </a:lnSpc>
              <a:spcBef>
                <a:spcPts val="600"/>
              </a:spcBef>
            </a:pPr>
            <a:r>
              <a:rPr sz="2400" dirty="0">
                <a:latin typeface="Cambria"/>
                <a:cs typeface="Cambria"/>
              </a:rPr>
              <a:t>: A </a:t>
            </a:r>
            <a:r>
              <a:rPr sz="2400" spc="-5" dirty="0">
                <a:latin typeface="Cambria"/>
                <a:cs typeface="Cambria"/>
              </a:rPr>
              <a:t>transitional type between </a:t>
            </a:r>
            <a:r>
              <a:rPr sz="2400" dirty="0">
                <a:latin typeface="Cambria"/>
                <a:cs typeface="Cambria"/>
              </a:rPr>
              <a:t>tapering &amp; </a:t>
            </a:r>
            <a:r>
              <a:rPr sz="2400" spc="-10" dirty="0">
                <a:latin typeface="Cambria"/>
                <a:cs typeface="Cambria"/>
              </a:rPr>
              <a:t>square</a:t>
            </a:r>
            <a:r>
              <a:rPr sz="2400" spc="-100" dirty="0">
                <a:latin typeface="Cambria"/>
                <a:cs typeface="Cambria"/>
              </a:rPr>
              <a:t> </a:t>
            </a:r>
            <a:r>
              <a:rPr sz="2400" dirty="0">
                <a:latin typeface="Cambria"/>
                <a:cs typeface="Cambria"/>
              </a:rPr>
              <a:t>types</a:t>
            </a:r>
          </a:p>
          <a:p>
            <a:pPr marL="144780" marR="405130" indent="-132715">
              <a:lnSpc>
                <a:spcPct val="100000"/>
              </a:lnSpc>
              <a:spcBef>
                <a:spcPts val="1175"/>
              </a:spcBef>
            </a:pPr>
            <a:endParaRPr sz="2400" dirty="0">
              <a:latin typeface="Cambria"/>
              <a:cs typeface="Cambria"/>
            </a:endParaRPr>
          </a:p>
        </p:txBody>
      </p:sp>
      <p:pic>
        <p:nvPicPr>
          <p:cNvPr id="2" name="Picture 1"/>
          <p:cNvPicPr>
            <a:picLocks noChangeAspect="1"/>
          </p:cNvPicPr>
          <p:nvPr/>
        </p:nvPicPr>
        <p:blipFill>
          <a:blip r:embed="rId3"/>
          <a:stretch>
            <a:fillRect/>
          </a:stretch>
        </p:blipFill>
        <p:spPr>
          <a:xfrm>
            <a:off x="2743200" y="3188016"/>
            <a:ext cx="7040460" cy="3650932"/>
          </a:xfrm>
          <a:prstGeom prst="rect">
            <a:avLst/>
          </a:prstGeom>
        </p:spPr>
      </p:pic>
      <p:sp>
        <p:nvSpPr>
          <p:cNvPr id="3" name="Slide Number Placeholder 2"/>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15</a:t>
            </a:fld>
            <a:endParaRPr lang="en-US" dirty="0"/>
          </a:p>
        </p:txBody>
      </p:sp>
    </p:spTree>
    <p:extLst>
      <p:ext uri="{BB962C8B-B14F-4D97-AF65-F5344CB8AC3E}">
        <p14:creationId xmlns:p14="http://schemas.microsoft.com/office/powerpoint/2010/main" xmlns="" val="75999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icrosoft\Downloads\Ceph\contact-down.png"/>
          <p:cNvPicPr>
            <a:picLocks noChangeAspect="1" noChangeArrowheads="1"/>
          </p:cNvPicPr>
          <p:nvPr/>
        </p:nvPicPr>
        <p:blipFill>
          <a:blip r:embed="rId2"/>
          <a:srcRect/>
          <a:stretch>
            <a:fillRect/>
          </a:stretch>
        </p:blipFill>
        <p:spPr bwMode="auto">
          <a:xfrm>
            <a:off x="-1" y="1335156"/>
            <a:ext cx="12192001" cy="3922644"/>
          </a:xfrm>
          <a:prstGeom prst="rect">
            <a:avLst/>
          </a:prstGeom>
          <a:ln>
            <a:noFill/>
          </a:ln>
          <a:effectLst>
            <a:softEdge rad="112500"/>
          </a:effectLst>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16</a:t>
            </a:fld>
            <a:endParaRPr lang="en-US" dirty="0"/>
          </a:p>
        </p:txBody>
      </p:sp>
    </p:spTree>
    <p:extLst>
      <p:ext uri="{BB962C8B-B14F-4D97-AF65-F5344CB8AC3E}">
        <p14:creationId xmlns:p14="http://schemas.microsoft.com/office/powerpoint/2010/main" xmlns="" val="398761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xmlns="" val="1786124259"/>
              </p:ext>
            </p:extLst>
          </p:nvPr>
        </p:nvGraphicFramePr>
        <p:xfrm>
          <a:off x="304120" y="325663"/>
          <a:ext cx="11476353" cy="6119072"/>
        </p:xfrm>
        <a:graphic>
          <a:graphicData uri="http://schemas.openxmlformats.org/drawingml/2006/table">
            <a:tbl>
              <a:tblPr firstRow="1" bandRow="1">
                <a:tableStyleId>{2D5ABB26-0587-4C30-8999-92F81FD0307C}</a:tableStyleId>
              </a:tblPr>
              <a:tblGrid>
                <a:gridCol w="1866900">
                  <a:extLst>
                    <a:ext uri="{9D8B030D-6E8A-4147-A177-3AD203B41FA5}">
                      <a16:colId xmlns="" xmlns:a16="http://schemas.microsoft.com/office/drawing/2014/main" val="20000"/>
                    </a:ext>
                  </a:extLst>
                </a:gridCol>
                <a:gridCol w="3034029">
                  <a:extLst>
                    <a:ext uri="{9D8B030D-6E8A-4147-A177-3AD203B41FA5}">
                      <a16:colId xmlns="" xmlns:a16="http://schemas.microsoft.com/office/drawing/2014/main" val="20001"/>
                    </a:ext>
                  </a:extLst>
                </a:gridCol>
                <a:gridCol w="3411220">
                  <a:extLst>
                    <a:ext uri="{9D8B030D-6E8A-4147-A177-3AD203B41FA5}">
                      <a16:colId xmlns="" xmlns:a16="http://schemas.microsoft.com/office/drawing/2014/main" val="20002"/>
                    </a:ext>
                  </a:extLst>
                </a:gridCol>
                <a:gridCol w="3164204">
                  <a:extLst>
                    <a:ext uri="{9D8B030D-6E8A-4147-A177-3AD203B41FA5}">
                      <a16:colId xmlns="" xmlns:a16="http://schemas.microsoft.com/office/drawing/2014/main" val="20003"/>
                    </a:ext>
                  </a:extLst>
                </a:gridCol>
              </a:tblGrid>
              <a:tr h="495300">
                <a:tc>
                  <a:txBody>
                    <a:bodyPr/>
                    <a:lstStyle/>
                    <a:p>
                      <a:pPr marL="90805">
                        <a:lnSpc>
                          <a:spcPct val="100000"/>
                        </a:lnSpc>
                        <a:spcBef>
                          <a:spcPts val="305"/>
                        </a:spcBef>
                      </a:pPr>
                      <a:r>
                        <a:rPr sz="2000" b="1" spc="-45" dirty="0">
                          <a:solidFill>
                            <a:srgbClr val="C00000"/>
                          </a:solidFill>
                          <a:latin typeface="Cambria"/>
                          <a:cs typeface="Cambria"/>
                        </a:rPr>
                        <a:t>CONTACT</a:t>
                      </a:r>
                      <a:endParaRPr sz="2000" dirty="0">
                        <a:latin typeface="Cambria"/>
                        <a:cs typeface="Cambria"/>
                      </a:endParaRPr>
                    </a:p>
                  </a:txBody>
                  <a:tcPr marL="0" marR="0" marT="38735"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F4B39B"/>
                    </a:solidFill>
                  </a:tcPr>
                </a:tc>
                <a:tc>
                  <a:txBody>
                    <a:bodyPr/>
                    <a:lstStyle/>
                    <a:p>
                      <a:pPr marL="90805">
                        <a:lnSpc>
                          <a:spcPct val="100000"/>
                        </a:lnSpc>
                        <a:spcBef>
                          <a:spcPts val="305"/>
                        </a:spcBef>
                      </a:pPr>
                      <a:r>
                        <a:rPr sz="2000" b="1" spc="-35" dirty="0">
                          <a:solidFill>
                            <a:srgbClr val="C00000"/>
                          </a:solidFill>
                          <a:latin typeface="Cambria"/>
                          <a:cs typeface="Cambria"/>
                        </a:rPr>
                        <a:t>TAPERING</a:t>
                      </a:r>
                      <a:endParaRPr sz="2000">
                        <a:latin typeface="Cambria"/>
                        <a:cs typeface="Cambria"/>
                      </a:endParaRPr>
                    </a:p>
                  </a:txBody>
                  <a:tcPr marL="0" marR="0" marT="38735"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F4B39B"/>
                    </a:solidFill>
                  </a:tcPr>
                </a:tc>
                <a:tc>
                  <a:txBody>
                    <a:bodyPr/>
                    <a:lstStyle/>
                    <a:p>
                      <a:pPr marL="90805">
                        <a:lnSpc>
                          <a:spcPct val="100000"/>
                        </a:lnSpc>
                        <a:spcBef>
                          <a:spcPts val="305"/>
                        </a:spcBef>
                      </a:pPr>
                      <a:r>
                        <a:rPr sz="2000" b="1" spc="-20" dirty="0">
                          <a:solidFill>
                            <a:srgbClr val="C00000"/>
                          </a:solidFill>
                          <a:latin typeface="Cambria"/>
                          <a:cs typeface="Cambria"/>
                        </a:rPr>
                        <a:t>SQUARE</a:t>
                      </a:r>
                      <a:endParaRPr sz="2000">
                        <a:latin typeface="Cambria"/>
                        <a:cs typeface="Cambria"/>
                      </a:endParaRPr>
                    </a:p>
                  </a:txBody>
                  <a:tcPr marL="0" marR="0" marT="38735"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F4B39B"/>
                    </a:solidFill>
                  </a:tcPr>
                </a:tc>
                <a:tc>
                  <a:txBody>
                    <a:bodyPr/>
                    <a:lstStyle/>
                    <a:p>
                      <a:pPr marL="90805">
                        <a:lnSpc>
                          <a:spcPct val="100000"/>
                        </a:lnSpc>
                        <a:spcBef>
                          <a:spcPts val="305"/>
                        </a:spcBef>
                      </a:pPr>
                      <a:r>
                        <a:rPr sz="2000" b="1" spc="-25" dirty="0">
                          <a:solidFill>
                            <a:srgbClr val="C00000"/>
                          </a:solidFill>
                          <a:latin typeface="Cambria"/>
                          <a:cs typeface="Cambria"/>
                        </a:rPr>
                        <a:t>OVOID</a:t>
                      </a:r>
                      <a:endParaRPr sz="2000">
                        <a:latin typeface="Cambria"/>
                        <a:cs typeface="Cambria"/>
                      </a:endParaRPr>
                    </a:p>
                  </a:txBody>
                  <a:tcPr marL="0" marR="0" marT="38735"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F4B39B"/>
                    </a:solidFill>
                  </a:tcPr>
                </a:tc>
                <a:extLst>
                  <a:ext uri="{0D108BD9-81ED-4DB2-BD59-A6C34878D82A}">
                    <a16:rowId xmlns="" xmlns:a16="http://schemas.microsoft.com/office/drawing/2014/main" val="10000"/>
                  </a:ext>
                </a:extLst>
              </a:tr>
              <a:tr h="758995">
                <a:tc>
                  <a:txBody>
                    <a:bodyPr/>
                    <a:lstStyle/>
                    <a:p>
                      <a:pPr marL="90805" marR="857250">
                        <a:lnSpc>
                          <a:spcPct val="100000"/>
                        </a:lnSpc>
                        <a:spcBef>
                          <a:spcPts val="310"/>
                        </a:spcBef>
                      </a:pPr>
                      <a:r>
                        <a:rPr sz="1800" b="1" dirty="0">
                          <a:latin typeface="Cambria"/>
                          <a:cs typeface="Cambria"/>
                        </a:rPr>
                        <a:t>Bet</a:t>
                      </a:r>
                      <a:r>
                        <a:rPr sz="1800" b="1" spc="-45" dirty="0">
                          <a:latin typeface="Cambria"/>
                          <a:cs typeface="Cambria"/>
                        </a:rPr>
                        <a:t>w</a:t>
                      </a:r>
                      <a:r>
                        <a:rPr sz="1800" b="1" spc="-10" dirty="0">
                          <a:latin typeface="Cambria"/>
                          <a:cs typeface="Cambria"/>
                        </a:rPr>
                        <a:t>een  </a:t>
                      </a:r>
                      <a:r>
                        <a:rPr sz="1800" b="1" spc="-5" dirty="0">
                          <a:latin typeface="Cambria"/>
                          <a:cs typeface="Cambria"/>
                        </a:rPr>
                        <a:t>Incisors</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marR="83185">
                        <a:lnSpc>
                          <a:spcPct val="100000"/>
                        </a:lnSpc>
                        <a:spcBef>
                          <a:spcPts val="310"/>
                        </a:spcBef>
                        <a:tabLst>
                          <a:tab pos="1144270" algn="l"/>
                          <a:tab pos="1913889" algn="l"/>
                          <a:tab pos="2314575" algn="l"/>
                        </a:tabLst>
                      </a:pPr>
                      <a:r>
                        <a:rPr sz="1800" spc="-5" dirty="0">
                          <a:latin typeface="Cambria"/>
                          <a:cs typeface="Cambria"/>
                        </a:rPr>
                        <a:t>C</a:t>
                      </a:r>
                      <a:r>
                        <a:rPr sz="1800" dirty="0">
                          <a:latin typeface="Cambria"/>
                          <a:cs typeface="Cambria"/>
                        </a:rPr>
                        <a:t>ont</a:t>
                      </a:r>
                      <a:r>
                        <a:rPr sz="1800" spc="-15" dirty="0">
                          <a:latin typeface="Cambria"/>
                          <a:cs typeface="Cambria"/>
                        </a:rPr>
                        <a:t>a</a:t>
                      </a:r>
                      <a:r>
                        <a:rPr sz="1800" spc="-5" dirty="0">
                          <a:latin typeface="Cambria"/>
                          <a:cs typeface="Cambria"/>
                        </a:rPr>
                        <a:t>c</a:t>
                      </a:r>
                      <a:r>
                        <a:rPr sz="1800" dirty="0">
                          <a:latin typeface="Cambria"/>
                          <a:cs typeface="Cambria"/>
                        </a:rPr>
                        <a:t>ts	</a:t>
                      </a:r>
                      <a:r>
                        <a:rPr sz="1800" spc="-5" dirty="0">
                          <a:latin typeface="Cambria"/>
                          <a:cs typeface="Cambria"/>
                        </a:rPr>
                        <a:t>s</a:t>
                      </a:r>
                      <a:r>
                        <a:rPr sz="1800" dirty="0">
                          <a:latin typeface="Cambria"/>
                          <a:cs typeface="Cambria"/>
                        </a:rPr>
                        <a:t>t</a:t>
                      </a:r>
                      <a:r>
                        <a:rPr sz="1800" spc="-5" dirty="0">
                          <a:latin typeface="Cambria"/>
                          <a:cs typeface="Cambria"/>
                        </a:rPr>
                        <a:t>ar</a:t>
                      </a:r>
                      <a:r>
                        <a:rPr sz="1800" spc="15" dirty="0">
                          <a:latin typeface="Cambria"/>
                          <a:cs typeface="Cambria"/>
                        </a:rPr>
                        <a:t>t</a:t>
                      </a:r>
                      <a:r>
                        <a:rPr sz="1800" dirty="0">
                          <a:latin typeface="Cambria"/>
                          <a:cs typeface="Cambria"/>
                        </a:rPr>
                        <a:t>s	</a:t>
                      </a:r>
                      <a:r>
                        <a:rPr sz="1800" spc="-5" dirty="0">
                          <a:latin typeface="Cambria"/>
                          <a:cs typeface="Cambria"/>
                        </a:rPr>
                        <a:t>a</a:t>
                      </a:r>
                      <a:r>
                        <a:rPr sz="1800" dirty="0">
                          <a:latin typeface="Cambria"/>
                          <a:cs typeface="Cambria"/>
                        </a:rPr>
                        <a:t>t	in</a:t>
                      </a:r>
                      <a:r>
                        <a:rPr sz="1800" spc="-5" dirty="0">
                          <a:latin typeface="Cambria"/>
                          <a:cs typeface="Cambria"/>
                        </a:rPr>
                        <a:t>c</a:t>
                      </a:r>
                      <a:r>
                        <a:rPr sz="1800" dirty="0">
                          <a:latin typeface="Cambria"/>
                          <a:cs typeface="Cambria"/>
                        </a:rPr>
                        <a:t>i</a:t>
                      </a:r>
                      <a:r>
                        <a:rPr sz="1800" spc="-10" dirty="0">
                          <a:latin typeface="Cambria"/>
                          <a:cs typeface="Cambria"/>
                        </a:rPr>
                        <a:t>s</a:t>
                      </a:r>
                      <a:r>
                        <a:rPr sz="1800" spc="-5" dirty="0">
                          <a:latin typeface="Cambria"/>
                          <a:cs typeface="Cambria"/>
                        </a:rPr>
                        <a:t>a</a:t>
                      </a:r>
                      <a:r>
                        <a:rPr sz="1800" dirty="0">
                          <a:latin typeface="Cambria"/>
                          <a:cs typeface="Cambria"/>
                        </a:rPr>
                        <a:t>l  </a:t>
                      </a:r>
                      <a:r>
                        <a:rPr sz="1800" spc="-5" dirty="0">
                          <a:latin typeface="Cambria"/>
                          <a:cs typeface="Cambria"/>
                        </a:rPr>
                        <a:t>ridge </a:t>
                      </a:r>
                      <a:r>
                        <a:rPr sz="1800" dirty="0">
                          <a:latin typeface="Cambria"/>
                          <a:cs typeface="Cambria"/>
                        </a:rPr>
                        <a:t>&amp; </a:t>
                      </a:r>
                      <a:r>
                        <a:rPr sz="1800" spc="-5" dirty="0">
                          <a:latin typeface="Cambria"/>
                          <a:cs typeface="Cambria"/>
                        </a:rPr>
                        <a:t>labial,</a:t>
                      </a:r>
                      <a:r>
                        <a:rPr sz="1800" spc="-25" dirty="0">
                          <a:latin typeface="Cambria"/>
                          <a:cs typeface="Cambria"/>
                        </a:rPr>
                        <a:t> </a:t>
                      </a:r>
                      <a:r>
                        <a:rPr sz="1800" spc="-5" dirty="0">
                          <a:latin typeface="Cambria"/>
                          <a:cs typeface="Cambria"/>
                        </a:rPr>
                        <a:t>labiolingually</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marR="82550">
                        <a:lnSpc>
                          <a:spcPct val="100000"/>
                        </a:lnSpc>
                        <a:spcBef>
                          <a:spcPts val="310"/>
                        </a:spcBef>
                      </a:pPr>
                      <a:r>
                        <a:rPr sz="1800" spc="-5" dirty="0">
                          <a:latin typeface="Cambria"/>
                          <a:cs typeface="Cambria"/>
                        </a:rPr>
                        <a:t>Starts at incisal ridge </a:t>
                      </a:r>
                      <a:r>
                        <a:rPr sz="1800" dirty="0">
                          <a:latin typeface="Cambria"/>
                          <a:cs typeface="Cambria"/>
                        </a:rPr>
                        <a:t>&amp; </a:t>
                      </a:r>
                      <a:r>
                        <a:rPr sz="1800" spc="-5" dirty="0">
                          <a:latin typeface="Cambria"/>
                          <a:cs typeface="Cambria"/>
                        </a:rPr>
                        <a:t>incline  with </a:t>
                      </a:r>
                      <a:r>
                        <a:rPr sz="1800" dirty="0">
                          <a:latin typeface="Cambria"/>
                          <a:cs typeface="Cambria"/>
                        </a:rPr>
                        <a:t>it</a:t>
                      </a:r>
                      <a:r>
                        <a:rPr sz="1800" spc="-5" dirty="0">
                          <a:latin typeface="Cambria"/>
                          <a:cs typeface="Cambria"/>
                        </a:rPr>
                        <a:t> labiolingually</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a:lnSpc>
                          <a:spcPct val="100000"/>
                        </a:lnSpc>
                        <a:spcBef>
                          <a:spcPts val="310"/>
                        </a:spcBef>
                      </a:pPr>
                      <a:r>
                        <a:rPr sz="1800" spc="-10" dirty="0">
                          <a:latin typeface="Cambria"/>
                          <a:cs typeface="Cambria"/>
                        </a:rPr>
                        <a:t>Slightly </a:t>
                      </a:r>
                      <a:r>
                        <a:rPr sz="1800" spc="-5" dirty="0">
                          <a:latin typeface="Cambria"/>
                          <a:cs typeface="Cambria"/>
                        </a:rPr>
                        <a:t>lingual to incisal</a:t>
                      </a:r>
                      <a:r>
                        <a:rPr sz="1800" spc="-50" dirty="0">
                          <a:latin typeface="Cambria"/>
                          <a:cs typeface="Cambria"/>
                        </a:rPr>
                        <a:t> </a:t>
                      </a:r>
                      <a:r>
                        <a:rPr sz="1800" spc="-5" dirty="0">
                          <a:latin typeface="Cambria"/>
                          <a:cs typeface="Cambria"/>
                        </a:rPr>
                        <a:t>ridge</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extLst>
                  <a:ext uri="{0D108BD9-81ED-4DB2-BD59-A6C34878D82A}">
                    <a16:rowId xmlns="" xmlns:a16="http://schemas.microsoft.com/office/drawing/2014/main" val="10001"/>
                  </a:ext>
                </a:extLst>
              </a:tr>
              <a:tr h="758995">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marR="86360" indent="-635">
                        <a:lnSpc>
                          <a:spcPct val="100000"/>
                        </a:lnSpc>
                        <a:spcBef>
                          <a:spcPts val="310"/>
                        </a:spcBef>
                      </a:pPr>
                      <a:r>
                        <a:rPr sz="1800" spc="-5" dirty="0">
                          <a:latin typeface="Cambria"/>
                          <a:cs typeface="Cambria"/>
                        </a:rPr>
                        <a:t>Mesial contact start at </a:t>
                      </a:r>
                      <a:r>
                        <a:rPr sz="1800" dirty="0">
                          <a:latin typeface="Cambria"/>
                          <a:cs typeface="Cambria"/>
                        </a:rPr>
                        <a:t>1/4</a:t>
                      </a:r>
                      <a:r>
                        <a:rPr sz="1800" baseline="25462" dirty="0">
                          <a:latin typeface="Cambria"/>
                          <a:cs typeface="Cambria"/>
                        </a:rPr>
                        <a:t>th </a:t>
                      </a:r>
                      <a:r>
                        <a:rPr sz="1800" dirty="0">
                          <a:latin typeface="Cambria"/>
                          <a:cs typeface="Cambria"/>
                        </a:rPr>
                        <a:t>of  </a:t>
                      </a:r>
                      <a:r>
                        <a:rPr sz="1800" spc="-10" dirty="0">
                          <a:latin typeface="Cambria"/>
                          <a:cs typeface="Cambria"/>
                        </a:rPr>
                        <a:t>crown incisogingivally</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extLst>
                  <a:ext uri="{0D108BD9-81ED-4DB2-BD59-A6C34878D82A}">
                    <a16:rowId xmlns="" xmlns:a16="http://schemas.microsoft.com/office/drawing/2014/main" val="10002"/>
                  </a:ext>
                </a:extLst>
              </a:tr>
              <a:tr h="758995">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0805" marR="84455">
                        <a:lnSpc>
                          <a:spcPct val="100000"/>
                        </a:lnSpc>
                        <a:spcBef>
                          <a:spcPts val="310"/>
                        </a:spcBef>
                      </a:pPr>
                      <a:r>
                        <a:rPr sz="1800" spc="-5" dirty="0">
                          <a:latin typeface="Cambria"/>
                          <a:cs typeface="Cambria"/>
                        </a:rPr>
                        <a:t>Distal contact start 1/3</a:t>
                      </a:r>
                      <a:r>
                        <a:rPr sz="1800" spc="-7" baseline="25462" dirty="0">
                          <a:latin typeface="Cambria"/>
                          <a:cs typeface="Cambria"/>
                        </a:rPr>
                        <a:t>rd </a:t>
                      </a:r>
                      <a:r>
                        <a:rPr sz="1800" spc="-5" dirty="0">
                          <a:latin typeface="Cambria"/>
                          <a:cs typeface="Cambria"/>
                        </a:rPr>
                        <a:t>to </a:t>
                      </a:r>
                      <a:r>
                        <a:rPr sz="1800" dirty="0">
                          <a:latin typeface="Cambria"/>
                          <a:cs typeface="Cambria"/>
                        </a:rPr>
                        <a:t>½  of </a:t>
                      </a:r>
                      <a:r>
                        <a:rPr sz="1800" spc="-10" dirty="0">
                          <a:latin typeface="Cambria"/>
                          <a:cs typeface="Cambria"/>
                        </a:rPr>
                        <a:t>crown</a:t>
                      </a:r>
                      <a:r>
                        <a:rPr sz="1800" spc="-25" dirty="0">
                          <a:latin typeface="Cambria"/>
                          <a:cs typeface="Cambria"/>
                        </a:rPr>
                        <a:t> </a:t>
                      </a:r>
                      <a:r>
                        <a:rPr sz="1800" spc="-10" dirty="0">
                          <a:latin typeface="Cambria"/>
                          <a:cs typeface="Cambria"/>
                        </a:rPr>
                        <a:t>incisogingivally</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extLst>
                  <a:ext uri="{0D108BD9-81ED-4DB2-BD59-A6C34878D82A}">
                    <a16:rowId xmlns="" xmlns:a16="http://schemas.microsoft.com/office/drawing/2014/main" val="10003"/>
                  </a:ext>
                </a:extLst>
              </a:tr>
              <a:tr h="914400">
                <a:tc>
                  <a:txBody>
                    <a:bodyPr/>
                    <a:lstStyle/>
                    <a:p>
                      <a:pPr marL="90805">
                        <a:lnSpc>
                          <a:spcPct val="100000"/>
                        </a:lnSpc>
                        <a:spcBef>
                          <a:spcPts val="310"/>
                        </a:spcBef>
                      </a:pPr>
                      <a:r>
                        <a:rPr sz="1800" b="1" dirty="0">
                          <a:latin typeface="Cambria"/>
                          <a:cs typeface="Cambria"/>
                        </a:rPr>
                        <a:t>Canine</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0805" marR="1006475" algn="just">
                        <a:lnSpc>
                          <a:spcPct val="100000"/>
                        </a:lnSpc>
                        <a:spcBef>
                          <a:spcPts val="310"/>
                        </a:spcBef>
                      </a:pPr>
                      <a:r>
                        <a:rPr sz="1800" spc="-5" dirty="0">
                          <a:latin typeface="Cambria"/>
                          <a:cs typeface="Cambria"/>
                        </a:rPr>
                        <a:t>Mesial: incisal</a:t>
                      </a:r>
                      <a:r>
                        <a:rPr sz="1800" spc="-75" dirty="0">
                          <a:latin typeface="Cambria"/>
                          <a:cs typeface="Cambria"/>
                        </a:rPr>
                        <a:t> </a:t>
                      </a:r>
                      <a:r>
                        <a:rPr sz="1800" spc="-5" dirty="0">
                          <a:latin typeface="Cambria"/>
                          <a:cs typeface="Cambria"/>
                        </a:rPr>
                        <a:t>ridge  Distal: middle third  </a:t>
                      </a:r>
                      <a:r>
                        <a:rPr sz="1800" spc="-35" dirty="0">
                          <a:latin typeface="Cambria"/>
                          <a:cs typeface="Cambria"/>
                        </a:rPr>
                        <a:t>Very</a:t>
                      </a:r>
                      <a:r>
                        <a:rPr sz="1800" spc="-5" dirty="0">
                          <a:latin typeface="Cambria"/>
                          <a:cs typeface="Cambria"/>
                        </a:rPr>
                        <a:t> angular</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a:lnSpc>
                          <a:spcPct val="100000"/>
                        </a:lnSpc>
                        <a:spcBef>
                          <a:spcPts val="310"/>
                        </a:spcBef>
                      </a:pPr>
                      <a:r>
                        <a:rPr sz="1800" spc="-5" dirty="0">
                          <a:latin typeface="Cambria"/>
                          <a:cs typeface="Cambria"/>
                        </a:rPr>
                        <a:t>Close to incisal ridge</a:t>
                      </a:r>
                      <a:r>
                        <a:rPr sz="1800" spc="-15" dirty="0">
                          <a:latin typeface="Cambria"/>
                          <a:cs typeface="Cambria"/>
                        </a:rPr>
                        <a:t> </a:t>
                      </a:r>
                      <a:r>
                        <a:rPr sz="1800" spc="-10" dirty="0">
                          <a:latin typeface="Cambria"/>
                          <a:cs typeface="Cambria"/>
                        </a:rPr>
                        <a:t>incisally</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a:lnSpc>
                          <a:spcPct val="100000"/>
                        </a:lnSpc>
                        <a:spcBef>
                          <a:spcPts val="310"/>
                        </a:spcBef>
                      </a:pPr>
                      <a:r>
                        <a:rPr sz="1800" spc="-5" dirty="0">
                          <a:latin typeface="Cambria"/>
                          <a:cs typeface="Cambria"/>
                        </a:rPr>
                        <a:t>Close to incisal ridge</a:t>
                      </a:r>
                      <a:r>
                        <a:rPr sz="1800" spc="-15" dirty="0">
                          <a:latin typeface="Cambria"/>
                          <a:cs typeface="Cambria"/>
                        </a:rPr>
                        <a:t> </a:t>
                      </a:r>
                      <a:r>
                        <a:rPr sz="1800" spc="-10" dirty="0">
                          <a:latin typeface="Cambria"/>
                          <a:cs typeface="Cambria"/>
                        </a:rPr>
                        <a:t>incisally</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extLst>
                  <a:ext uri="{0D108BD9-81ED-4DB2-BD59-A6C34878D82A}">
                    <a16:rowId xmlns="" xmlns:a16="http://schemas.microsoft.com/office/drawing/2014/main" val="10004"/>
                  </a:ext>
                </a:extLst>
              </a:tr>
              <a:tr h="758995">
                <a:tc>
                  <a:txBody>
                    <a:bodyPr/>
                    <a:lstStyle/>
                    <a:p>
                      <a:pPr marL="91440">
                        <a:lnSpc>
                          <a:spcPct val="100000"/>
                        </a:lnSpc>
                        <a:spcBef>
                          <a:spcPts val="310"/>
                        </a:spcBef>
                      </a:pPr>
                      <a:r>
                        <a:rPr sz="1800" b="1" dirty="0">
                          <a:latin typeface="Cambria"/>
                          <a:cs typeface="Cambria"/>
                        </a:rPr>
                        <a:t>Bicuspids</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marR="85725">
                        <a:lnSpc>
                          <a:spcPct val="100000"/>
                        </a:lnSpc>
                        <a:spcBef>
                          <a:spcPts val="310"/>
                        </a:spcBef>
                      </a:pPr>
                      <a:r>
                        <a:rPr sz="1800" spc="-5" dirty="0">
                          <a:latin typeface="Cambria"/>
                          <a:cs typeface="Cambria"/>
                        </a:rPr>
                        <a:t>Buccal </a:t>
                      </a:r>
                      <a:r>
                        <a:rPr sz="1800" spc="-10" dirty="0">
                          <a:latin typeface="Cambria"/>
                          <a:cs typeface="Cambria"/>
                        </a:rPr>
                        <a:t>periphery </a:t>
                      </a:r>
                      <a:r>
                        <a:rPr sz="1800" dirty="0">
                          <a:latin typeface="Cambria"/>
                          <a:cs typeface="Cambria"/>
                        </a:rPr>
                        <a:t>is </a:t>
                      </a:r>
                      <a:r>
                        <a:rPr sz="1800" spc="-5" dirty="0">
                          <a:latin typeface="Cambria"/>
                          <a:cs typeface="Cambria"/>
                        </a:rPr>
                        <a:t>almost at  bucco-axial</a:t>
                      </a:r>
                      <a:r>
                        <a:rPr sz="1800" spc="-30" dirty="0">
                          <a:latin typeface="Cambria"/>
                          <a:cs typeface="Cambria"/>
                        </a:rPr>
                        <a:t> </a:t>
                      </a:r>
                      <a:r>
                        <a:rPr sz="1800" spc="-5" dirty="0">
                          <a:latin typeface="Cambria"/>
                          <a:cs typeface="Cambria"/>
                        </a:rPr>
                        <a:t>angle</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0805" marR="84455">
                        <a:lnSpc>
                          <a:spcPct val="100000"/>
                        </a:lnSpc>
                        <a:spcBef>
                          <a:spcPts val="310"/>
                        </a:spcBef>
                      </a:pPr>
                      <a:r>
                        <a:rPr sz="1800" spc="-5" dirty="0">
                          <a:latin typeface="Cambria"/>
                          <a:cs typeface="Cambria"/>
                        </a:rPr>
                        <a:t>Buccal </a:t>
                      </a:r>
                      <a:r>
                        <a:rPr sz="1800" spc="-10" dirty="0">
                          <a:latin typeface="Cambria"/>
                          <a:cs typeface="Cambria"/>
                        </a:rPr>
                        <a:t>periphery more </a:t>
                      </a:r>
                      <a:r>
                        <a:rPr sz="1800" spc="-15" dirty="0">
                          <a:latin typeface="Cambria"/>
                          <a:cs typeface="Cambria"/>
                        </a:rPr>
                        <a:t>towards  </a:t>
                      </a:r>
                      <a:r>
                        <a:rPr sz="1800" spc="-5" dirty="0">
                          <a:latin typeface="Cambria"/>
                          <a:cs typeface="Cambria"/>
                        </a:rPr>
                        <a:t>bucco-axial</a:t>
                      </a:r>
                      <a:r>
                        <a:rPr sz="1800" spc="-30" dirty="0">
                          <a:latin typeface="Cambria"/>
                          <a:cs typeface="Cambria"/>
                        </a:rPr>
                        <a:t> </a:t>
                      </a:r>
                      <a:r>
                        <a:rPr sz="1800" spc="-5" dirty="0">
                          <a:latin typeface="Cambria"/>
                          <a:cs typeface="Cambria"/>
                        </a:rPr>
                        <a:t>angle</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0805" marR="84455">
                        <a:lnSpc>
                          <a:spcPct val="100000"/>
                        </a:lnSpc>
                        <a:spcBef>
                          <a:spcPts val="310"/>
                        </a:spcBef>
                      </a:pPr>
                      <a:r>
                        <a:rPr sz="1800" spc="-5" dirty="0">
                          <a:latin typeface="Cambria"/>
                          <a:cs typeface="Cambria"/>
                        </a:rPr>
                        <a:t>Buccal </a:t>
                      </a:r>
                      <a:r>
                        <a:rPr sz="1800" spc="-10" dirty="0">
                          <a:latin typeface="Cambria"/>
                          <a:cs typeface="Cambria"/>
                        </a:rPr>
                        <a:t>periphery </a:t>
                      </a:r>
                      <a:r>
                        <a:rPr sz="1800" spc="-5" dirty="0">
                          <a:latin typeface="Cambria"/>
                          <a:cs typeface="Cambria"/>
                        </a:rPr>
                        <a:t>at junction  </a:t>
                      </a:r>
                      <a:r>
                        <a:rPr sz="1800" dirty="0">
                          <a:latin typeface="Cambria"/>
                          <a:cs typeface="Cambria"/>
                        </a:rPr>
                        <a:t>of </a:t>
                      </a:r>
                      <a:r>
                        <a:rPr sz="1800" spc="-5" dirty="0">
                          <a:latin typeface="Cambria"/>
                          <a:cs typeface="Cambria"/>
                        </a:rPr>
                        <a:t>buccal </a:t>
                      </a:r>
                      <a:r>
                        <a:rPr sz="1800" dirty="0">
                          <a:latin typeface="Cambria"/>
                          <a:cs typeface="Cambria"/>
                        </a:rPr>
                        <a:t>&amp; </a:t>
                      </a:r>
                      <a:r>
                        <a:rPr sz="1800" spc="-5" dirty="0">
                          <a:latin typeface="Cambria"/>
                          <a:cs typeface="Cambria"/>
                        </a:rPr>
                        <a:t>middle</a:t>
                      </a:r>
                      <a:r>
                        <a:rPr sz="1800" spc="-25" dirty="0">
                          <a:latin typeface="Cambria"/>
                          <a:cs typeface="Cambria"/>
                        </a:rPr>
                        <a:t> </a:t>
                      </a:r>
                      <a:r>
                        <a:rPr sz="1800" spc="-5" dirty="0">
                          <a:latin typeface="Cambria"/>
                          <a:cs typeface="Cambria"/>
                        </a:rPr>
                        <a:t>third</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extLst>
                  <a:ext uri="{0D108BD9-81ED-4DB2-BD59-A6C34878D82A}">
                    <a16:rowId xmlns="" xmlns:a16="http://schemas.microsoft.com/office/drawing/2014/main" val="10005"/>
                  </a:ext>
                </a:extLst>
              </a:tr>
              <a:tr h="914399">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0805" marR="83820" indent="-635" algn="just">
                        <a:lnSpc>
                          <a:spcPct val="100000"/>
                        </a:lnSpc>
                        <a:spcBef>
                          <a:spcPts val="310"/>
                        </a:spcBef>
                      </a:pPr>
                      <a:r>
                        <a:rPr sz="1800" spc="-5" dirty="0">
                          <a:latin typeface="Cambria"/>
                          <a:cs typeface="Cambria"/>
                        </a:rPr>
                        <a:t>Occlusal periphery at  junction </a:t>
                      </a:r>
                      <a:r>
                        <a:rPr sz="1800" dirty="0">
                          <a:latin typeface="Cambria"/>
                          <a:cs typeface="Cambria"/>
                        </a:rPr>
                        <a:t>of </a:t>
                      </a:r>
                      <a:r>
                        <a:rPr sz="1800" spc="-5" dirty="0">
                          <a:latin typeface="Cambria"/>
                          <a:cs typeface="Cambria"/>
                        </a:rPr>
                        <a:t>occlusal </a:t>
                      </a:r>
                      <a:r>
                        <a:rPr sz="1800" dirty="0">
                          <a:latin typeface="Cambria"/>
                          <a:cs typeface="Cambria"/>
                        </a:rPr>
                        <a:t>&amp; middle  </a:t>
                      </a:r>
                      <a:r>
                        <a:rPr sz="1800" spc="-10" dirty="0">
                          <a:latin typeface="Cambria"/>
                          <a:cs typeface="Cambria"/>
                        </a:rPr>
                        <a:t>3</a:t>
                      </a:r>
                      <a:r>
                        <a:rPr sz="1800" spc="-15" baseline="25462" dirty="0">
                          <a:latin typeface="Cambria"/>
                          <a:cs typeface="Cambria"/>
                        </a:rPr>
                        <a:t>rd </a:t>
                      </a:r>
                      <a:r>
                        <a:rPr sz="1800" dirty="0">
                          <a:latin typeface="Cambria"/>
                          <a:cs typeface="Cambria"/>
                        </a:rPr>
                        <a:t>of</a:t>
                      </a:r>
                      <a:r>
                        <a:rPr sz="1800" spc="-125" dirty="0">
                          <a:latin typeface="Cambria"/>
                          <a:cs typeface="Cambria"/>
                        </a:rPr>
                        <a:t> </a:t>
                      </a:r>
                      <a:r>
                        <a:rPr sz="1800" spc="-15" dirty="0">
                          <a:latin typeface="Cambria"/>
                          <a:cs typeface="Cambria"/>
                        </a:rPr>
                        <a:t>crown</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0805" marR="85725">
                        <a:lnSpc>
                          <a:spcPct val="100000"/>
                        </a:lnSpc>
                        <a:spcBef>
                          <a:spcPts val="310"/>
                        </a:spcBef>
                        <a:tabLst>
                          <a:tab pos="1060450" algn="l"/>
                          <a:tab pos="2189480" algn="l"/>
                          <a:tab pos="2536825" algn="l"/>
                        </a:tabLst>
                      </a:pPr>
                      <a:r>
                        <a:rPr sz="1800" dirty="0">
                          <a:latin typeface="Cambria"/>
                          <a:cs typeface="Cambria"/>
                        </a:rPr>
                        <a:t>O</a:t>
                      </a:r>
                      <a:r>
                        <a:rPr sz="1800" spc="-5" dirty="0">
                          <a:latin typeface="Cambria"/>
                          <a:cs typeface="Cambria"/>
                        </a:rPr>
                        <a:t>cc</a:t>
                      </a:r>
                      <a:r>
                        <a:rPr sz="1800" dirty="0">
                          <a:latin typeface="Cambria"/>
                          <a:cs typeface="Cambria"/>
                        </a:rPr>
                        <a:t>lu</a:t>
                      </a:r>
                      <a:r>
                        <a:rPr sz="1800" spc="-10" dirty="0">
                          <a:latin typeface="Cambria"/>
                          <a:cs typeface="Cambria"/>
                        </a:rPr>
                        <a:t>s</a:t>
                      </a:r>
                      <a:r>
                        <a:rPr sz="1800" spc="-5" dirty="0">
                          <a:latin typeface="Cambria"/>
                          <a:cs typeface="Cambria"/>
                        </a:rPr>
                        <a:t>a</a:t>
                      </a:r>
                      <a:r>
                        <a:rPr sz="1800" dirty="0">
                          <a:latin typeface="Cambria"/>
                          <a:cs typeface="Cambria"/>
                        </a:rPr>
                        <a:t>l	</a:t>
                      </a:r>
                      <a:r>
                        <a:rPr sz="1800" spc="-10" dirty="0">
                          <a:latin typeface="Cambria"/>
                          <a:cs typeface="Cambria"/>
                        </a:rPr>
                        <a:t>p</a:t>
                      </a:r>
                      <a:r>
                        <a:rPr sz="1800" spc="-5" dirty="0">
                          <a:latin typeface="Cambria"/>
                          <a:cs typeface="Cambria"/>
                        </a:rPr>
                        <a:t>er</a:t>
                      </a:r>
                      <a:r>
                        <a:rPr sz="1800" dirty="0">
                          <a:latin typeface="Cambria"/>
                          <a:cs typeface="Cambria"/>
                        </a:rPr>
                        <a:t>i</a:t>
                      </a:r>
                      <a:r>
                        <a:rPr sz="1800" spc="-10" dirty="0">
                          <a:latin typeface="Cambria"/>
                          <a:cs typeface="Cambria"/>
                        </a:rPr>
                        <a:t>p</a:t>
                      </a:r>
                      <a:r>
                        <a:rPr sz="1800" dirty="0">
                          <a:latin typeface="Cambria"/>
                          <a:cs typeface="Cambria"/>
                        </a:rPr>
                        <a:t>h</a:t>
                      </a:r>
                      <a:r>
                        <a:rPr sz="1800" spc="-5" dirty="0">
                          <a:latin typeface="Cambria"/>
                          <a:cs typeface="Cambria"/>
                        </a:rPr>
                        <a:t>er</a:t>
                      </a:r>
                      <a:r>
                        <a:rPr sz="1800" dirty="0">
                          <a:latin typeface="Cambria"/>
                          <a:cs typeface="Cambria"/>
                        </a:rPr>
                        <a:t>y	</a:t>
                      </a:r>
                      <a:r>
                        <a:rPr sz="1800" spc="-5" dirty="0">
                          <a:latin typeface="Cambria"/>
                          <a:cs typeface="Cambria"/>
                        </a:rPr>
                        <a:t>a</a:t>
                      </a:r>
                      <a:r>
                        <a:rPr sz="1800" dirty="0">
                          <a:latin typeface="Cambria"/>
                          <a:cs typeface="Cambria"/>
                        </a:rPr>
                        <a:t>t	o</a:t>
                      </a:r>
                      <a:r>
                        <a:rPr sz="1800" spc="-15" dirty="0">
                          <a:latin typeface="Cambria"/>
                          <a:cs typeface="Cambria"/>
                        </a:rPr>
                        <a:t>c</a:t>
                      </a:r>
                      <a:r>
                        <a:rPr sz="1800" spc="-5" dirty="0">
                          <a:latin typeface="Cambria"/>
                          <a:cs typeface="Cambria"/>
                        </a:rPr>
                        <a:t>c</a:t>
                      </a:r>
                      <a:r>
                        <a:rPr sz="1800" dirty="0">
                          <a:latin typeface="Cambria"/>
                          <a:cs typeface="Cambria"/>
                        </a:rPr>
                        <a:t>l</a:t>
                      </a:r>
                      <a:r>
                        <a:rPr sz="1800" spc="-10" dirty="0">
                          <a:latin typeface="Cambria"/>
                          <a:cs typeface="Cambria"/>
                        </a:rPr>
                        <a:t>us</a:t>
                      </a:r>
                      <a:r>
                        <a:rPr sz="1800" spc="-5" dirty="0">
                          <a:latin typeface="Cambria"/>
                          <a:cs typeface="Cambria"/>
                        </a:rPr>
                        <a:t>a</a:t>
                      </a:r>
                      <a:r>
                        <a:rPr sz="1800" dirty="0">
                          <a:latin typeface="Cambria"/>
                          <a:cs typeface="Cambria"/>
                        </a:rPr>
                        <a:t>l  </a:t>
                      </a:r>
                      <a:r>
                        <a:rPr sz="1800" spc="-5" dirty="0">
                          <a:latin typeface="Cambria"/>
                          <a:cs typeface="Cambria"/>
                        </a:rPr>
                        <a:t>third</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a:lnSpc>
                          <a:spcPct val="100000"/>
                        </a:lnSpc>
                      </a:pPr>
                      <a:r>
                        <a:rPr lang="en-US" sz="1800" dirty="0">
                          <a:latin typeface="Times New Roman"/>
                          <a:cs typeface="Times New Roman"/>
                        </a:rPr>
                        <a:t>  </a:t>
                      </a:r>
                      <a:r>
                        <a:rPr lang="en-US" sz="1800" dirty="0" err="1">
                          <a:latin typeface="Times New Roman"/>
                          <a:cs typeface="Times New Roman"/>
                        </a:rPr>
                        <a:t>Occlusal</a:t>
                      </a:r>
                      <a:r>
                        <a:rPr lang="en-US" sz="1800" dirty="0">
                          <a:latin typeface="Times New Roman"/>
                          <a:cs typeface="Times New Roman"/>
                        </a:rPr>
                        <a:t> periphery towards </a:t>
                      </a:r>
                    </a:p>
                    <a:p>
                      <a:pPr>
                        <a:lnSpc>
                          <a:spcPct val="100000"/>
                        </a:lnSpc>
                      </a:pPr>
                      <a:r>
                        <a:rPr lang="en-US" sz="1800" dirty="0">
                          <a:latin typeface="Times New Roman"/>
                          <a:cs typeface="Times New Roman"/>
                        </a:rPr>
                        <a:t>  middle third</a:t>
                      </a:r>
                      <a:endParaRPr sz="1800" dirty="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extLst>
                  <a:ext uri="{0D108BD9-81ED-4DB2-BD59-A6C34878D82A}">
                    <a16:rowId xmlns="" xmlns:a16="http://schemas.microsoft.com/office/drawing/2014/main" val="10006"/>
                  </a:ext>
                </a:extLst>
              </a:tr>
              <a:tr h="758993">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0805">
                        <a:lnSpc>
                          <a:spcPct val="100000"/>
                        </a:lnSpc>
                        <a:spcBef>
                          <a:spcPts val="310"/>
                        </a:spcBef>
                      </a:pPr>
                      <a:r>
                        <a:rPr sz="1800" spc="-5" dirty="0">
                          <a:latin typeface="Cambria"/>
                          <a:cs typeface="Cambria"/>
                        </a:rPr>
                        <a:t>Contact deviated</a:t>
                      </a:r>
                      <a:r>
                        <a:rPr sz="1800" spc="-25" dirty="0">
                          <a:latin typeface="Cambria"/>
                          <a:cs typeface="Cambria"/>
                        </a:rPr>
                        <a:t> </a:t>
                      </a:r>
                      <a:r>
                        <a:rPr sz="1800" spc="-10" dirty="0">
                          <a:latin typeface="Cambria"/>
                          <a:cs typeface="Cambria"/>
                        </a:rPr>
                        <a:t>buccally</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0805">
                        <a:lnSpc>
                          <a:spcPct val="100000"/>
                        </a:lnSpc>
                        <a:spcBef>
                          <a:spcPts val="310"/>
                        </a:spcBef>
                      </a:pPr>
                      <a:r>
                        <a:rPr sz="1800" spc="-5" dirty="0">
                          <a:latin typeface="Cambria"/>
                          <a:cs typeface="Cambria"/>
                        </a:rPr>
                        <a:t>Short</a:t>
                      </a:r>
                      <a:r>
                        <a:rPr sz="1800" spc="-15" dirty="0">
                          <a:latin typeface="Cambria"/>
                          <a:cs typeface="Cambria"/>
                        </a:rPr>
                        <a:t> </a:t>
                      </a:r>
                      <a:r>
                        <a:rPr sz="1800" spc="-5" dirty="0">
                          <a:latin typeface="Cambria"/>
                          <a:cs typeface="Cambria"/>
                        </a:rPr>
                        <a:t>cusps</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extLst>
                  <a:ext uri="{0D108BD9-81ED-4DB2-BD59-A6C34878D82A}">
                    <a16:rowId xmlns="" xmlns:a16="http://schemas.microsoft.com/office/drawing/2014/main" val="10007"/>
                  </a:ext>
                </a:extLst>
              </a:tr>
            </a:tbl>
          </a:graphicData>
        </a:graphic>
      </p:graphicFrame>
      <p:sp>
        <p:nvSpPr>
          <p:cNvPr id="3" name="object 3"/>
          <p:cNvSpPr txBox="1"/>
          <p:nvPr/>
        </p:nvSpPr>
        <p:spPr>
          <a:xfrm>
            <a:off x="11674480" y="6500674"/>
            <a:ext cx="228600" cy="203835"/>
          </a:xfrm>
          <a:prstGeom prst="rect">
            <a:avLst/>
          </a:prstGeom>
        </p:spPr>
        <p:txBody>
          <a:bodyPr vert="horz" wrap="square" lIns="0" tIns="0" rIns="0" bIns="0" rtlCol="0">
            <a:spAutoFit/>
          </a:bodyPr>
          <a:lstStyle/>
          <a:p>
            <a:pPr marL="31115">
              <a:lnSpc>
                <a:spcPts val="1425"/>
              </a:lnSpc>
            </a:pPr>
            <a:fld id="{81D60167-4931-47E6-BA6A-407CBD079E47}" type="slidenum">
              <a:rPr sz="1400" b="1" dirty="0">
                <a:latin typeface="Corbel"/>
                <a:cs typeface="Corbel"/>
              </a:rPr>
              <a:pPr marL="31115">
                <a:lnSpc>
                  <a:spcPts val="1425"/>
                </a:lnSpc>
              </a:pPr>
              <a:t>17</a:t>
            </a:fld>
            <a:endParaRPr sz="1400">
              <a:latin typeface="Corbel"/>
              <a:cs typeface="Corbel"/>
            </a:endParaRPr>
          </a:p>
        </p:txBody>
      </p:sp>
      <p:sp>
        <p:nvSpPr>
          <p:cNvPr id="4" name="Slide Number Placeholder 3"/>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icrosoft\Downloads\Ceph\contact-down.png"/>
          <p:cNvPicPr>
            <a:picLocks noChangeAspect="1" noChangeArrowheads="1"/>
          </p:cNvPicPr>
          <p:nvPr/>
        </p:nvPicPr>
        <p:blipFill>
          <a:blip r:embed="rId2"/>
          <a:srcRect/>
          <a:stretch>
            <a:fillRect/>
          </a:stretch>
        </p:blipFill>
        <p:spPr bwMode="auto">
          <a:xfrm>
            <a:off x="-1" y="1335156"/>
            <a:ext cx="12192001" cy="3922644"/>
          </a:xfrm>
          <a:prstGeom prst="rect">
            <a:avLst/>
          </a:prstGeom>
          <a:ln>
            <a:noFill/>
          </a:ln>
          <a:effectLst>
            <a:softEdge rad="112500"/>
          </a:effectLst>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18</a:t>
            </a:fld>
            <a:endParaRPr lang="en-US" dirty="0"/>
          </a:p>
        </p:txBody>
      </p:sp>
    </p:spTree>
    <p:extLst>
      <p:ext uri="{BB962C8B-B14F-4D97-AF65-F5344CB8AC3E}">
        <p14:creationId xmlns:p14="http://schemas.microsoft.com/office/powerpoint/2010/main" xmlns="" val="390250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32681" y="273251"/>
          <a:ext cx="11476353" cy="6446633"/>
        </p:xfrm>
        <a:graphic>
          <a:graphicData uri="http://schemas.openxmlformats.org/drawingml/2006/table">
            <a:tbl>
              <a:tblPr firstRow="1" bandRow="1">
                <a:tableStyleId>{2D5ABB26-0587-4C30-8999-92F81FD0307C}</a:tableStyleId>
              </a:tblPr>
              <a:tblGrid>
                <a:gridCol w="1866900">
                  <a:extLst>
                    <a:ext uri="{9D8B030D-6E8A-4147-A177-3AD203B41FA5}">
                      <a16:colId xmlns="" xmlns:a16="http://schemas.microsoft.com/office/drawing/2014/main" val="20000"/>
                    </a:ext>
                  </a:extLst>
                </a:gridCol>
                <a:gridCol w="3034029">
                  <a:extLst>
                    <a:ext uri="{9D8B030D-6E8A-4147-A177-3AD203B41FA5}">
                      <a16:colId xmlns="" xmlns:a16="http://schemas.microsoft.com/office/drawing/2014/main" val="20001"/>
                    </a:ext>
                  </a:extLst>
                </a:gridCol>
                <a:gridCol w="3411220">
                  <a:extLst>
                    <a:ext uri="{9D8B030D-6E8A-4147-A177-3AD203B41FA5}">
                      <a16:colId xmlns="" xmlns:a16="http://schemas.microsoft.com/office/drawing/2014/main" val="20002"/>
                    </a:ext>
                  </a:extLst>
                </a:gridCol>
                <a:gridCol w="3164204">
                  <a:extLst>
                    <a:ext uri="{9D8B030D-6E8A-4147-A177-3AD203B41FA5}">
                      <a16:colId xmlns="" xmlns:a16="http://schemas.microsoft.com/office/drawing/2014/main" val="20003"/>
                    </a:ext>
                  </a:extLst>
                </a:gridCol>
              </a:tblGrid>
              <a:tr h="495300">
                <a:tc>
                  <a:txBody>
                    <a:bodyPr/>
                    <a:lstStyle/>
                    <a:p>
                      <a:pPr marR="377190" algn="r">
                        <a:lnSpc>
                          <a:spcPct val="100000"/>
                        </a:lnSpc>
                        <a:spcBef>
                          <a:spcPts val="305"/>
                        </a:spcBef>
                      </a:pPr>
                      <a:r>
                        <a:rPr sz="2000" b="1" spc="-25" dirty="0">
                          <a:solidFill>
                            <a:srgbClr val="C00000"/>
                          </a:solidFill>
                          <a:latin typeface="Cambria"/>
                          <a:cs typeface="Cambria"/>
                        </a:rPr>
                        <a:t>C</a:t>
                      </a:r>
                      <a:r>
                        <a:rPr sz="2000" b="1" spc="-5" dirty="0">
                          <a:solidFill>
                            <a:srgbClr val="C00000"/>
                          </a:solidFill>
                          <a:latin typeface="Cambria"/>
                          <a:cs typeface="Cambria"/>
                        </a:rPr>
                        <a:t>O</a:t>
                      </a:r>
                      <a:r>
                        <a:rPr sz="2000" b="1" spc="-10" dirty="0">
                          <a:solidFill>
                            <a:srgbClr val="C00000"/>
                          </a:solidFill>
                          <a:latin typeface="Cambria"/>
                          <a:cs typeface="Cambria"/>
                        </a:rPr>
                        <a:t>N</a:t>
                      </a:r>
                      <a:r>
                        <a:rPr sz="2000" b="1" spc="-225" dirty="0">
                          <a:solidFill>
                            <a:srgbClr val="C00000"/>
                          </a:solidFill>
                          <a:latin typeface="Cambria"/>
                          <a:cs typeface="Cambria"/>
                        </a:rPr>
                        <a:t>T</a:t>
                      </a:r>
                      <a:r>
                        <a:rPr sz="2000" b="1" spc="-35" dirty="0">
                          <a:solidFill>
                            <a:srgbClr val="C00000"/>
                          </a:solidFill>
                          <a:latin typeface="Cambria"/>
                          <a:cs typeface="Cambria"/>
                        </a:rPr>
                        <a:t>A</a:t>
                      </a:r>
                      <a:r>
                        <a:rPr sz="2000" b="1" dirty="0">
                          <a:solidFill>
                            <a:srgbClr val="C00000"/>
                          </a:solidFill>
                          <a:latin typeface="Cambria"/>
                          <a:cs typeface="Cambria"/>
                        </a:rPr>
                        <a:t>CT</a:t>
                      </a:r>
                      <a:endParaRPr sz="2000">
                        <a:latin typeface="Cambria"/>
                        <a:cs typeface="Cambria"/>
                      </a:endParaRPr>
                    </a:p>
                  </a:txBody>
                  <a:tcPr marL="0" marR="0" marT="38735"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F4B39B"/>
                    </a:solidFill>
                  </a:tcPr>
                </a:tc>
                <a:tc>
                  <a:txBody>
                    <a:bodyPr/>
                    <a:lstStyle/>
                    <a:p>
                      <a:pPr marL="918844">
                        <a:lnSpc>
                          <a:spcPct val="100000"/>
                        </a:lnSpc>
                        <a:spcBef>
                          <a:spcPts val="305"/>
                        </a:spcBef>
                      </a:pPr>
                      <a:r>
                        <a:rPr sz="2000" b="1" spc="-35" dirty="0">
                          <a:solidFill>
                            <a:srgbClr val="C00000"/>
                          </a:solidFill>
                          <a:latin typeface="Cambria"/>
                          <a:cs typeface="Cambria"/>
                        </a:rPr>
                        <a:t>TAPERING</a:t>
                      </a:r>
                      <a:endParaRPr sz="2000">
                        <a:latin typeface="Cambria"/>
                        <a:cs typeface="Cambria"/>
                      </a:endParaRPr>
                    </a:p>
                  </a:txBody>
                  <a:tcPr marL="0" marR="0" marT="38735"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F4B39B"/>
                    </a:solidFill>
                  </a:tcPr>
                </a:tc>
                <a:tc>
                  <a:txBody>
                    <a:bodyPr/>
                    <a:lstStyle/>
                    <a:p>
                      <a:pPr algn="ctr">
                        <a:lnSpc>
                          <a:spcPct val="100000"/>
                        </a:lnSpc>
                        <a:spcBef>
                          <a:spcPts val="305"/>
                        </a:spcBef>
                      </a:pPr>
                      <a:r>
                        <a:rPr sz="2000" b="1" spc="-20" dirty="0">
                          <a:solidFill>
                            <a:srgbClr val="C00000"/>
                          </a:solidFill>
                          <a:latin typeface="Cambria"/>
                          <a:cs typeface="Cambria"/>
                        </a:rPr>
                        <a:t>SQUARE</a:t>
                      </a:r>
                      <a:endParaRPr sz="2000">
                        <a:latin typeface="Cambria"/>
                        <a:cs typeface="Cambria"/>
                      </a:endParaRPr>
                    </a:p>
                  </a:txBody>
                  <a:tcPr marL="0" marR="0" marT="38735"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F4B39B"/>
                    </a:solidFill>
                  </a:tcPr>
                </a:tc>
                <a:tc>
                  <a:txBody>
                    <a:bodyPr/>
                    <a:lstStyle/>
                    <a:p>
                      <a:pPr marR="1191260" algn="r">
                        <a:lnSpc>
                          <a:spcPct val="100000"/>
                        </a:lnSpc>
                        <a:spcBef>
                          <a:spcPts val="305"/>
                        </a:spcBef>
                      </a:pPr>
                      <a:r>
                        <a:rPr sz="2000" b="1" spc="-50" dirty="0">
                          <a:solidFill>
                            <a:srgbClr val="C00000"/>
                          </a:solidFill>
                          <a:latin typeface="Cambria"/>
                          <a:cs typeface="Cambria"/>
                        </a:rPr>
                        <a:t>O</a:t>
                      </a:r>
                      <a:r>
                        <a:rPr sz="2000" b="1" spc="-75" dirty="0">
                          <a:solidFill>
                            <a:srgbClr val="C00000"/>
                          </a:solidFill>
                          <a:latin typeface="Cambria"/>
                          <a:cs typeface="Cambria"/>
                        </a:rPr>
                        <a:t>V</a:t>
                      </a:r>
                      <a:r>
                        <a:rPr sz="2000" b="1" spc="-5" dirty="0">
                          <a:solidFill>
                            <a:srgbClr val="C00000"/>
                          </a:solidFill>
                          <a:latin typeface="Cambria"/>
                          <a:cs typeface="Cambria"/>
                        </a:rPr>
                        <a:t>OI</a:t>
                      </a:r>
                      <a:r>
                        <a:rPr sz="2000" b="1" dirty="0">
                          <a:solidFill>
                            <a:srgbClr val="C00000"/>
                          </a:solidFill>
                          <a:latin typeface="Cambria"/>
                          <a:cs typeface="Cambria"/>
                        </a:rPr>
                        <a:t>D</a:t>
                      </a:r>
                      <a:endParaRPr sz="2000">
                        <a:latin typeface="Cambria"/>
                        <a:cs typeface="Cambria"/>
                      </a:endParaRPr>
                    </a:p>
                  </a:txBody>
                  <a:tcPr marL="0" marR="0" marT="38735"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F4B39B"/>
                    </a:solidFill>
                  </a:tcPr>
                </a:tc>
                <a:extLst>
                  <a:ext uri="{0D108BD9-81ED-4DB2-BD59-A6C34878D82A}">
                    <a16:rowId xmlns="" xmlns:a16="http://schemas.microsoft.com/office/drawing/2014/main" val="10000"/>
                  </a:ext>
                </a:extLst>
              </a:tr>
              <a:tr h="914400">
                <a:tc>
                  <a:txBody>
                    <a:bodyPr/>
                    <a:lstStyle/>
                    <a:p>
                      <a:pPr marL="90805" marR="904240" algn="just">
                        <a:lnSpc>
                          <a:spcPct val="100000"/>
                        </a:lnSpc>
                        <a:spcBef>
                          <a:spcPts val="310"/>
                        </a:spcBef>
                      </a:pPr>
                      <a:r>
                        <a:rPr sz="1800" b="1" spc="-5" dirty="0">
                          <a:latin typeface="Cambria"/>
                          <a:cs typeface="Cambria"/>
                        </a:rPr>
                        <a:t>Molars  (mesial  </a:t>
                      </a:r>
                      <a:r>
                        <a:rPr sz="1800" b="1" spc="-20" dirty="0">
                          <a:latin typeface="Cambria"/>
                          <a:cs typeface="Cambria"/>
                        </a:rPr>
                        <a:t>c</a:t>
                      </a:r>
                      <a:r>
                        <a:rPr sz="1800" b="1" spc="-5" dirty="0">
                          <a:latin typeface="Cambria"/>
                          <a:cs typeface="Cambria"/>
                        </a:rPr>
                        <a:t>o</a:t>
                      </a:r>
                      <a:r>
                        <a:rPr sz="1800" b="1" dirty="0">
                          <a:latin typeface="Cambria"/>
                          <a:cs typeface="Cambria"/>
                        </a:rPr>
                        <a:t>nt</a:t>
                      </a:r>
                      <a:r>
                        <a:rPr sz="1800" b="1" spc="-5" dirty="0">
                          <a:latin typeface="Cambria"/>
                          <a:cs typeface="Cambria"/>
                        </a:rPr>
                        <a:t>ac</a:t>
                      </a:r>
                      <a:r>
                        <a:rPr sz="1800" b="1" dirty="0">
                          <a:latin typeface="Cambria"/>
                          <a:cs typeface="Cambria"/>
                        </a:rPr>
                        <a:t>t)</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marR="321310">
                        <a:lnSpc>
                          <a:spcPct val="100000"/>
                        </a:lnSpc>
                        <a:spcBef>
                          <a:spcPts val="310"/>
                        </a:spcBef>
                      </a:pPr>
                      <a:r>
                        <a:rPr sz="1800" spc="-5" dirty="0">
                          <a:latin typeface="Cambria"/>
                          <a:cs typeface="Cambria"/>
                        </a:rPr>
                        <a:t>Buccal periphery almost at  bucco-axial angle </a:t>
                      </a:r>
                      <a:r>
                        <a:rPr sz="1800" dirty="0">
                          <a:latin typeface="Cambria"/>
                          <a:cs typeface="Cambria"/>
                        </a:rPr>
                        <a:t>of</a:t>
                      </a:r>
                      <a:r>
                        <a:rPr sz="1800" spc="-55" dirty="0">
                          <a:latin typeface="Cambria"/>
                          <a:cs typeface="Cambria"/>
                        </a:rPr>
                        <a:t> </a:t>
                      </a:r>
                      <a:r>
                        <a:rPr sz="1800" spc="-5" dirty="0">
                          <a:latin typeface="Cambria"/>
                          <a:cs typeface="Cambria"/>
                        </a:rPr>
                        <a:t>tooth</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0805">
                        <a:lnSpc>
                          <a:spcPct val="100000"/>
                        </a:lnSpc>
                        <a:spcBef>
                          <a:spcPts val="310"/>
                        </a:spcBef>
                      </a:pPr>
                      <a:r>
                        <a:rPr sz="1800" spc="-5" dirty="0">
                          <a:latin typeface="Cambria"/>
                          <a:cs typeface="Cambria"/>
                        </a:rPr>
                        <a:t>Same as</a:t>
                      </a:r>
                      <a:r>
                        <a:rPr sz="1800" dirty="0">
                          <a:latin typeface="Cambria"/>
                          <a:cs typeface="Cambria"/>
                        </a:rPr>
                        <a:t> </a:t>
                      </a:r>
                      <a:r>
                        <a:rPr sz="1800" spc="-10" dirty="0">
                          <a:latin typeface="Cambria"/>
                          <a:cs typeface="Cambria"/>
                        </a:rPr>
                        <a:t>premolars</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R="1219835" algn="r">
                        <a:lnSpc>
                          <a:spcPct val="100000"/>
                        </a:lnSpc>
                        <a:spcBef>
                          <a:spcPts val="310"/>
                        </a:spcBef>
                      </a:pPr>
                      <a:r>
                        <a:rPr sz="1800" spc="-5" dirty="0">
                          <a:latin typeface="Cambria"/>
                          <a:cs typeface="Cambria"/>
                        </a:rPr>
                        <a:t>Same as</a:t>
                      </a:r>
                      <a:r>
                        <a:rPr sz="1800" spc="-50" dirty="0">
                          <a:latin typeface="Cambria"/>
                          <a:cs typeface="Cambria"/>
                        </a:rPr>
                        <a:t> </a:t>
                      </a:r>
                      <a:r>
                        <a:rPr sz="1800" spc="-10" dirty="0">
                          <a:latin typeface="Cambria"/>
                          <a:cs typeface="Cambria"/>
                        </a:rPr>
                        <a:t>premolars</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extLst>
                  <a:ext uri="{0D108BD9-81ED-4DB2-BD59-A6C34878D82A}">
                    <a16:rowId xmlns="" xmlns:a16="http://schemas.microsoft.com/office/drawing/2014/main" val="10001"/>
                  </a:ext>
                </a:extLst>
              </a:tr>
              <a:tr h="914400">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marR="117475">
                        <a:lnSpc>
                          <a:spcPct val="100000"/>
                        </a:lnSpc>
                        <a:spcBef>
                          <a:spcPts val="310"/>
                        </a:spcBef>
                      </a:pPr>
                      <a:r>
                        <a:rPr sz="1800" spc="-5" dirty="0">
                          <a:latin typeface="Cambria"/>
                          <a:cs typeface="Cambria"/>
                        </a:rPr>
                        <a:t>Occlusal periphery at  junction </a:t>
                      </a:r>
                      <a:r>
                        <a:rPr sz="1800" dirty="0">
                          <a:latin typeface="Cambria"/>
                          <a:cs typeface="Cambria"/>
                        </a:rPr>
                        <a:t>of </a:t>
                      </a:r>
                      <a:r>
                        <a:rPr sz="1800" spc="-5" dirty="0">
                          <a:latin typeface="Cambria"/>
                          <a:cs typeface="Cambria"/>
                        </a:rPr>
                        <a:t>occlusal </a:t>
                      </a:r>
                      <a:r>
                        <a:rPr sz="1800" dirty="0">
                          <a:latin typeface="Cambria"/>
                          <a:cs typeface="Cambria"/>
                        </a:rPr>
                        <a:t>&amp; </a:t>
                      </a:r>
                      <a:r>
                        <a:rPr sz="1800" spc="-5" dirty="0">
                          <a:latin typeface="Cambria"/>
                          <a:cs typeface="Cambria"/>
                        </a:rPr>
                        <a:t>middle  third </a:t>
                      </a:r>
                      <a:r>
                        <a:rPr sz="1800" dirty="0">
                          <a:latin typeface="Cambria"/>
                          <a:cs typeface="Cambria"/>
                        </a:rPr>
                        <a:t>of</a:t>
                      </a:r>
                      <a:r>
                        <a:rPr sz="1800" spc="-20" dirty="0">
                          <a:latin typeface="Cambria"/>
                          <a:cs typeface="Cambria"/>
                        </a:rPr>
                        <a:t> </a:t>
                      </a:r>
                      <a:r>
                        <a:rPr sz="1800" spc="-15" dirty="0">
                          <a:latin typeface="Cambria"/>
                          <a:cs typeface="Cambria"/>
                        </a:rPr>
                        <a:t>crown</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extLst>
                  <a:ext uri="{0D108BD9-81ED-4DB2-BD59-A6C34878D82A}">
                    <a16:rowId xmlns="" xmlns:a16="http://schemas.microsoft.com/office/drawing/2014/main" val="10002"/>
                  </a:ext>
                </a:extLst>
              </a:tr>
              <a:tr h="501423">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a:lnSpc>
                          <a:spcPct val="100000"/>
                        </a:lnSpc>
                        <a:spcBef>
                          <a:spcPts val="310"/>
                        </a:spcBef>
                      </a:pPr>
                      <a:r>
                        <a:rPr sz="1800" spc="-5" dirty="0">
                          <a:latin typeface="Cambria"/>
                          <a:cs typeface="Cambria"/>
                        </a:rPr>
                        <a:t>Large</a:t>
                      </a:r>
                      <a:r>
                        <a:rPr sz="1800" spc="-10" dirty="0">
                          <a:latin typeface="Cambria"/>
                          <a:cs typeface="Cambria"/>
                        </a:rPr>
                        <a:t> </a:t>
                      </a:r>
                      <a:r>
                        <a:rPr sz="1800" spc="-5" dirty="0">
                          <a:latin typeface="Cambria"/>
                          <a:cs typeface="Cambria"/>
                        </a:rPr>
                        <a:t>cusps</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extLst>
                  <a:ext uri="{0D108BD9-81ED-4DB2-BD59-A6C34878D82A}">
                    <a16:rowId xmlns="" xmlns:a16="http://schemas.microsoft.com/office/drawing/2014/main" val="10003"/>
                  </a:ext>
                </a:extLst>
              </a:tr>
              <a:tr h="758995">
                <a:tc>
                  <a:txBody>
                    <a:bodyPr/>
                    <a:lstStyle/>
                    <a:p>
                      <a:pPr marL="90805">
                        <a:lnSpc>
                          <a:spcPct val="100000"/>
                        </a:lnSpc>
                        <a:spcBef>
                          <a:spcPts val="310"/>
                        </a:spcBef>
                      </a:pPr>
                      <a:r>
                        <a:rPr sz="1800" b="1" spc="-5" dirty="0">
                          <a:latin typeface="Cambria"/>
                          <a:cs typeface="Cambria"/>
                        </a:rPr>
                        <a:t>Molars</a:t>
                      </a:r>
                      <a:endParaRPr sz="1800">
                        <a:latin typeface="Cambria"/>
                        <a:cs typeface="Cambria"/>
                      </a:endParaRPr>
                    </a:p>
                    <a:p>
                      <a:pPr marL="90805">
                        <a:lnSpc>
                          <a:spcPct val="100000"/>
                        </a:lnSpc>
                      </a:pPr>
                      <a:r>
                        <a:rPr sz="1800" b="1" spc="-5" dirty="0">
                          <a:latin typeface="Cambria"/>
                          <a:cs typeface="Cambria"/>
                        </a:rPr>
                        <a:t>(distal</a:t>
                      </a:r>
                      <a:r>
                        <a:rPr sz="1800" b="1" spc="-20" dirty="0">
                          <a:latin typeface="Cambria"/>
                          <a:cs typeface="Cambria"/>
                        </a:rPr>
                        <a:t> </a:t>
                      </a:r>
                      <a:r>
                        <a:rPr sz="1800" b="1" spc="-5" dirty="0">
                          <a:latin typeface="Cambria"/>
                          <a:cs typeface="Cambria"/>
                        </a:rPr>
                        <a:t>contact)</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marR="300355">
                        <a:lnSpc>
                          <a:spcPct val="100000"/>
                        </a:lnSpc>
                        <a:spcBef>
                          <a:spcPts val="310"/>
                        </a:spcBef>
                      </a:pPr>
                      <a:r>
                        <a:rPr sz="1800" spc="-5" dirty="0">
                          <a:latin typeface="Cambria"/>
                          <a:cs typeface="Cambria"/>
                        </a:rPr>
                        <a:t>Buccal periphery at middle  third</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marR="527685">
                        <a:lnSpc>
                          <a:spcPct val="100000"/>
                        </a:lnSpc>
                        <a:spcBef>
                          <a:spcPts val="310"/>
                        </a:spcBef>
                      </a:pPr>
                      <a:r>
                        <a:rPr sz="1800" spc="-10" dirty="0">
                          <a:latin typeface="Cambria"/>
                          <a:cs typeface="Cambria"/>
                        </a:rPr>
                        <a:t>More </a:t>
                      </a:r>
                      <a:r>
                        <a:rPr sz="1800" spc="-5" dirty="0">
                          <a:latin typeface="Cambria"/>
                          <a:cs typeface="Cambria"/>
                        </a:rPr>
                        <a:t>lingually deviated</a:t>
                      </a:r>
                      <a:r>
                        <a:rPr sz="1800" spc="-90" dirty="0">
                          <a:latin typeface="Cambria"/>
                          <a:cs typeface="Cambria"/>
                        </a:rPr>
                        <a:t> </a:t>
                      </a:r>
                      <a:r>
                        <a:rPr sz="1800" spc="-5" dirty="0">
                          <a:latin typeface="Cambria"/>
                          <a:cs typeface="Cambria"/>
                        </a:rPr>
                        <a:t>than  mesial</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marR="251460">
                        <a:lnSpc>
                          <a:spcPct val="100000"/>
                        </a:lnSpc>
                        <a:spcBef>
                          <a:spcPts val="310"/>
                        </a:spcBef>
                      </a:pPr>
                      <a:r>
                        <a:rPr sz="1800" spc="-5" dirty="0">
                          <a:latin typeface="Cambria"/>
                          <a:cs typeface="Cambria"/>
                        </a:rPr>
                        <a:t>Buccal periphery </a:t>
                      </a:r>
                      <a:r>
                        <a:rPr sz="1800" dirty="0">
                          <a:latin typeface="Cambria"/>
                          <a:cs typeface="Cambria"/>
                        </a:rPr>
                        <a:t>in line </a:t>
                      </a:r>
                      <a:r>
                        <a:rPr sz="1800" spc="-5" dirty="0">
                          <a:latin typeface="Cambria"/>
                          <a:cs typeface="Cambria"/>
                        </a:rPr>
                        <a:t>with  </a:t>
                      </a:r>
                      <a:r>
                        <a:rPr sz="1800" spc="-10" dirty="0">
                          <a:latin typeface="Cambria"/>
                          <a:cs typeface="Cambria"/>
                        </a:rPr>
                        <a:t>central</a:t>
                      </a:r>
                      <a:r>
                        <a:rPr sz="1800" spc="-5" dirty="0">
                          <a:latin typeface="Cambria"/>
                          <a:cs typeface="Cambria"/>
                        </a:rPr>
                        <a:t> </a:t>
                      </a:r>
                      <a:r>
                        <a:rPr sz="1800" spc="-15" dirty="0">
                          <a:latin typeface="Cambria"/>
                          <a:cs typeface="Cambria"/>
                        </a:rPr>
                        <a:t>groove</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extLst>
                  <a:ext uri="{0D108BD9-81ED-4DB2-BD59-A6C34878D82A}">
                    <a16:rowId xmlns="" xmlns:a16="http://schemas.microsoft.com/office/drawing/2014/main" val="10004"/>
                  </a:ext>
                </a:extLst>
              </a:tr>
              <a:tr h="914400">
                <a:tc>
                  <a:txBody>
                    <a:bodyPr/>
                    <a:lstStyle/>
                    <a:p>
                      <a:pPr marR="398145" algn="r">
                        <a:lnSpc>
                          <a:spcPct val="100000"/>
                        </a:lnSpc>
                        <a:spcBef>
                          <a:spcPts val="310"/>
                        </a:spcBef>
                      </a:pPr>
                      <a:r>
                        <a:rPr sz="1800" b="1" dirty="0">
                          <a:latin typeface="Cambria"/>
                          <a:cs typeface="Cambria"/>
                        </a:rPr>
                        <a:t>E</a:t>
                      </a:r>
                      <a:r>
                        <a:rPr sz="1800" b="1" spc="5" dirty="0">
                          <a:latin typeface="Cambria"/>
                          <a:cs typeface="Cambria"/>
                        </a:rPr>
                        <a:t>m</a:t>
                      </a:r>
                      <a:r>
                        <a:rPr sz="1800" b="1" dirty="0">
                          <a:latin typeface="Cambria"/>
                          <a:cs typeface="Cambria"/>
                        </a:rPr>
                        <a:t>b</a:t>
                      </a:r>
                      <a:r>
                        <a:rPr sz="1800" b="1" spc="-40" dirty="0">
                          <a:latin typeface="Cambria"/>
                          <a:cs typeface="Cambria"/>
                        </a:rPr>
                        <a:t>r</a:t>
                      </a:r>
                      <a:r>
                        <a:rPr sz="1800" b="1" spc="-5" dirty="0">
                          <a:latin typeface="Cambria"/>
                          <a:cs typeface="Cambria"/>
                        </a:rPr>
                        <a:t>a</a:t>
                      </a:r>
                      <a:r>
                        <a:rPr sz="1800" b="1" dirty="0">
                          <a:latin typeface="Cambria"/>
                          <a:cs typeface="Cambria"/>
                        </a:rPr>
                        <a:t>ss</a:t>
                      </a:r>
                      <a:r>
                        <a:rPr sz="1800" b="1" spc="5" dirty="0">
                          <a:latin typeface="Cambria"/>
                          <a:cs typeface="Cambria"/>
                        </a:rPr>
                        <a:t>u</a:t>
                      </a:r>
                      <a:r>
                        <a:rPr sz="1800" b="1" spc="-30" dirty="0">
                          <a:latin typeface="Cambria"/>
                          <a:cs typeface="Cambria"/>
                        </a:rPr>
                        <a:t>r</a:t>
                      </a:r>
                      <a:r>
                        <a:rPr sz="1800" b="1" spc="-10" dirty="0">
                          <a:latin typeface="Cambria"/>
                          <a:cs typeface="Cambria"/>
                        </a:rPr>
                        <a:t>e</a:t>
                      </a:r>
                      <a:r>
                        <a:rPr sz="1800" b="1" dirty="0">
                          <a:latin typeface="Cambria"/>
                          <a:cs typeface="Cambria"/>
                        </a:rPr>
                        <a:t>s</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a:lnSpc>
                          <a:spcPct val="100000"/>
                        </a:lnSpc>
                        <a:spcBef>
                          <a:spcPts val="310"/>
                        </a:spcBef>
                      </a:pPr>
                      <a:r>
                        <a:rPr sz="1800" spc="-5" dirty="0">
                          <a:latin typeface="Cambria"/>
                          <a:cs typeface="Cambria"/>
                        </a:rPr>
                        <a:t>Wide</a:t>
                      </a:r>
                      <a:r>
                        <a:rPr sz="1800" spc="5" dirty="0">
                          <a:latin typeface="Cambria"/>
                          <a:cs typeface="Cambria"/>
                        </a:rPr>
                        <a:t> </a:t>
                      </a:r>
                      <a:r>
                        <a:rPr sz="1800" spc="-5" dirty="0">
                          <a:latin typeface="Cambria"/>
                          <a:cs typeface="Cambria"/>
                        </a:rPr>
                        <a:t>variations</a:t>
                      </a:r>
                      <a:endParaRPr sz="1800">
                        <a:latin typeface="Cambria"/>
                        <a:cs typeface="Cambria"/>
                      </a:endParaRPr>
                    </a:p>
                    <a:p>
                      <a:pPr marL="91440">
                        <a:lnSpc>
                          <a:spcPct val="100000"/>
                        </a:lnSpc>
                      </a:pPr>
                      <a:r>
                        <a:rPr sz="1800" spc="-5" dirty="0">
                          <a:latin typeface="Cambria"/>
                          <a:cs typeface="Cambria"/>
                        </a:rPr>
                        <a:t>Incisal </a:t>
                      </a:r>
                      <a:r>
                        <a:rPr sz="1800" dirty="0">
                          <a:latin typeface="Cambria"/>
                          <a:cs typeface="Cambria"/>
                        </a:rPr>
                        <a:t>&amp; </a:t>
                      </a:r>
                      <a:r>
                        <a:rPr sz="1800" spc="-5" dirty="0">
                          <a:latin typeface="Cambria"/>
                          <a:cs typeface="Cambria"/>
                        </a:rPr>
                        <a:t>labial </a:t>
                      </a:r>
                      <a:r>
                        <a:rPr sz="1800" spc="-10" dirty="0">
                          <a:latin typeface="Cambria"/>
                          <a:cs typeface="Cambria"/>
                        </a:rPr>
                        <a:t>are</a:t>
                      </a:r>
                      <a:r>
                        <a:rPr sz="1800" spc="-40" dirty="0">
                          <a:latin typeface="Cambria"/>
                          <a:cs typeface="Cambria"/>
                        </a:rPr>
                        <a:t> </a:t>
                      </a:r>
                      <a:r>
                        <a:rPr sz="1800" spc="-5" dirty="0">
                          <a:latin typeface="Cambria"/>
                          <a:cs typeface="Cambria"/>
                        </a:rPr>
                        <a:t>negligible</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marR="146685">
                        <a:lnSpc>
                          <a:spcPct val="100000"/>
                        </a:lnSpc>
                        <a:spcBef>
                          <a:spcPts val="310"/>
                        </a:spcBef>
                      </a:pPr>
                      <a:r>
                        <a:rPr sz="1800" spc="-5" dirty="0">
                          <a:latin typeface="Cambria"/>
                          <a:cs typeface="Cambria"/>
                        </a:rPr>
                        <a:t>Incisal, lingual, occlusal </a:t>
                      </a:r>
                      <a:r>
                        <a:rPr sz="1800" dirty="0">
                          <a:latin typeface="Cambria"/>
                          <a:cs typeface="Cambria"/>
                        </a:rPr>
                        <a:t>&amp; </a:t>
                      </a:r>
                      <a:r>
                        <a:rPr sz="1800" spc="-5" dirty="0">
                          <a:latin typeface="Cambria"/>
                          <a:cs typeface="Cambria"/>
                        </a:rPr>
                        <a:t>buccal  </a:t>
                      </a:r>
                      <a:r>
                        <a:rPr sz="1800" spc="-10" dirty="0">
                          <a:latin typeface="Cambria"/>
                          <a:cs typeface="Cambria"/>
                        </a:rPr>
                        <a:t>embrasures </a:t>
                      </a:r>
                      <a:r>
                        <a:rPr sz="1800" spc="-15" dirty="0">
                          <a:latin typeface="Cambria"/>
                          <a:cs typeface="Cambria"/>
                        </a:rPr>
                        <a:t>are</a:t>
                      </a:r>
                      <a:r>
                        <a:rPr sz="1800" spc="40" dirty="0">
                          <a:latin typeface="Cambria"/>
                          <a:cs typeface="Cambria"/>
                        </a:rPr>
                        <a:t> </a:t>
                      </a:r>
                      <a:r>
                        <a:rPr sz="1800" dirty="0">
                          <a:latin typeface="Cambria"/>
                          <a:cs typeface="Cambria"/>
                        </a:rPr>
                        <a:t>NIL</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1440" marR="88265">
                        <a:lnSpc>
                          <a:spcPct val="100000"/>
                        </a:lnSpc>
                        <a:spcBef>
                          <a:spcPts val="310"/>
                        </a:spcBef>
                      </a:pPr>
                      <a:r>
                        <a:rPr sz="1800" spc="-5" dirty="0">
                          <a:latin typeface="Cambria"/>
                          <a:cs typeface="Cambria"/>
                        </a:rPr>
                        <a:t>Incisal, labial, buccal </a:t>
                      </a:r>
                      <a:r>
                        <a:rPr sz="1800" dirty="0">
                          <a:latin typeface="Cambria"/>
                          <a:cs typeface="Cambria"/>
                        </a:rPr>
                        <a:t>&amp;  </a:t>
                      </a:r>
                      <a:r>
                        <a:rPr sz="1800" spc="-5" dirty="0">
                          <a:latin typeface="Cambria"/>
                          <a:cs typeface="Cambria"/>
                        </a:rPr>
                        <a:t>occlusal </a:t>
                      </a:r>
                      <a:r>
                        <a:rPr sz="1800" spc="-10" dirty="0">
                          <a:latin typeface="Cambria"/>
                          <a:cs typeface="Cambria"/>
                        </a:rPr>
                        <a:t>embrasures </a:t>
                      </a:r>
                      <a:r>
                        <a:rPr sz="1800" spc="-15" dirty="0">
                          <a:latin typeface="Cambria"/>
                          <a:cs typeface="Cambria"/>
                        </a:rPr>
                        <a:t>are </a:t>
                      </a:r>
                      <a:r>
                        <a:rPr sz="1800" spc="-5" dirty="0">
                          <a:latin typeface="Cambria"/>
                          <a:cs typeface="Cambria"/>
                        </a:rPr>
                        <a:t>wider  </a:t>
                      </a:r>
                      <a:r>
                        <a:rPr sz="1800" dirty="0">
                          <a:latin typeface="Cambria"/>
                          <a:cs typeface="Cambria"/>
                        </a:rPr>
                        <a:t>&amp;</a:t>
                      </a:r>
                      <a:r>
                        <a:rPr sz="1800" spc="-10" dirty="0">
                          <a:latin typeface="Cambria"/>
                          <a:cs typeface="Cambria"/>
                        </a:rPr>
                        <a:t> </a:t>
                      </a:r>
                      <a:r>
                        <a:rPr sz="1800" spc="-5" dirty="0">
                          <a:latin typeface="Cambria"/>
                          <a:cs typeface="Cambria"/>
                        </a:rPr>
                        <a:t>deeper</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extLst>
                  <a:ext uri="{0D108BD9-81ED-4DB2-BD59-A6C34878D82A}">
                    <a16:rowId xmlns="" xmlns:a16="http://schemas.microsoft.com/office/drawing/2014/main" val="10005"/>
                  </a:ext>
                </a:extLst>
              </a:tr>
              <a:tr h="1188720">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marR="147955">
                        <a:lnSpc>
                          <a:spcPct val="100000"/>
                        </a:lnSpc>
                        <a:spcBef>
                          <a:spcPts val="310"/>
                        </a:spcBef>
                      </a:pPr>
                      <a:r>
                        <a:rPr sz="1800" spc="-10" dirty="0">
                          <a:latin typeface="Cambria"/>
                          <a:cs typeface="Cambria"/>
                        </a:rPr>
                        <a:t>Gingival </a:t>
                      </a:r>
                      <a:r>
                        <a:rPr sz="1800" dirty="0">
                          <a:latin typeface="Cambria"/>
                          <a:cs typeface="Cambria"/>
                        </a:rPr>
                        <a:t>&amp; </a:t>
                      </a:r>
                      <a:r>
                        <a:rPr sz="1800" spc="-5" dirty="0">
                          <a:latin typeface="Cambria"/>
                          <a:cs typeface="Cambria"/>
                        </a:rPr>
                        <a:t>lingual  </a:t>
                      </a:r>
                      <a:r>
                        <a:rPr sz="1800" spc="-10" dirty="0">
                          <a:latin typeface="Cambria"/>
                          <a:cs typeface="Cambria"/>
                        </a:rPr>
                        <a:t>embrasures between  </a:t>
                      </a:r>
                      <a:r>
                        <a:rPr sz="1800" spc="-5" dirty="0">
                          <a:latin typeface="Cambria"/>
                          <a:cs typeface="Cambria"/>
                        </a:rPr>
                        <a:t>anterior teeth </a:t>
                      </a:r>
                      <a:r>
                        <a:rPr sz="1800" spc="-15" dirty="0">
                          <a:latin typeface="Cambria"/>
                          <a:cs typeface="Cambria"/>
                        </a:rPr>
                        <a:t>are </a:t>
                      </a:r>
                      <a:r>
                        <a:rPr sz="1800" dirty="0">
                          <a:latin typeface="Cambria"/>
                          <a:cs typeface="Cambria"/>
                        </a:rPr>
                        <a:t>the </a:t>
                      </a:r>
                      <a:r>
                        <a:rPr sz="1800" spc="-5" dirty="0">
                          <a:latin typeface="Cambria"/>
                          <a:cs typeface="Cambria"/>
                        </a:rPr>
                        <a:t>widest  </a:t>
                      </a:r>
                      <a:r>
                        <a:rPr sz="1800" dirty="0">
                          <a:latin typeface="Cambria"/>
                          <a:cs typeface="Cambria"/>
                        </a:rPr>
                        <a:t>&amp; </a:t>
                      </a:r>
                      <a:r>
                        <a:rPr sz="1800" spc="-5" dirty="0">
                          <a:latin typeface="Cambria"/>
                          <a:cs typeface="Cambria"/>
                        </a:rPr>
                        <a:t>longest </a:t>
                      </a:r>
                      <a:r>
                        <a:rPr sz="1800" dirty="0">
                          <a:latin typeface="Cambria"/>
                          <a:cs typeface="Cambria"/>
                        </a:rPr>
                        <a:t>in the</a:t>
                      </a:r>
                      <a:r>
                        <a:rPr sz="1800" spc="-55" dirty="0">
                          <a:latin typeface="Cambria"/>
                          <a:cs typeface="Cambria"/>
                        </a:rPr>
                        <a:t> </a:t>
                      </a:r>
                      <a:r>
                        <a:rPr sz="1800" dirty="0">
                          <a:latin typeface="Cambria"/>
                          <a:cs typeface="Cambria"/>
                        </a:rPr>
                        <a:t>mouth</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marR="240665">
                        <a:lnSpc>
                          <a:spcPct val="100000"/>
                        </a:lnSpc>
                        <a:spcBef>
                          <a:spcPts val="310"/>
                        </a:spcBef>
                      </a:pPr>
                      <a:r>
                        <a:rPr sz="1800" spc="-10" dirty="0">
                          <a:latin typeface="Cambria"/>
                          <a:cs typeface="Cambria"/>
                        </a:rPr>
                        <a:t>Gingival embrasures are </a:t>
                      </a:r>
                      <a:r>
                        <a:rPr sz="1800" spc="-5" dirty="0">
                          <a:latin typeface="Cambria"/>
                          <a:cs typeface="Cambria"/>
                        </a:rPr>
                        <a:t>almost  </a:t>
                      </a:r>
                      <a:r>
                        <a:rPr sz="1800" dirty="0">
                          <a:latin typeface="Cambria"/>
                          <a:cs typeface="Cambria"/>
                        </a:rPr>
                        <a:t>not</a:t>
                      </a:r>
                      <a:r>
                        <a:rPr sz="1800" spc="-15" dirty="0">
                          <a:latin typeface="Cambria"/>
                          <a:cs typeface="Cambria"/>
                        </a:rPr>
                        <a:t> </a:t>
                      </a:r>
                      <a:r>
                        <a:rPr sz="1800" spc="-5" dirty="0">
                          <a:latin typeface="Cambria"/>
                          <a:cs typeface="Cambria"/>
                        </a:rPr>
                        <a:t>noticeable</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tc>
                  <a:txBody>
                    <a:bodyPr/>
                    <a:lstStyle/>
                    <a:p>
                      <a:pPr marL="91440" marR="212725">
                        <a:lnSpc>
                          <a:spcPct val="100000"/>
                        </a:lnSpc>
                        <a:spcBef>
                          <a:spcPts val="310"/>
                        </a:spcBef>
                      </a:pPr>
                      <a:r>
                        <a:rPr sz="1800" spc="-10" dirty="0">
                          <a:latin typeface="Cambria"/>
                          <a:cs typeface="Cambria"/>
                        </a:rPr>
                        <a:t>Gingival </a:t>
                      </a:r>
                      <a:r>
                        <a:rPr sz="1800" dirty="0">
                          <a:latin typeface="Cambria"/>
                          <a:cs typeface="Cambria"/>
                        </a:rPr>
                        <a:t>&amp; </a:t>
                      </a:r>
                      <a:r>
                        <a:rPr sz="1800" spc="-5" dirty="0">
                          <a:latin typeface="Cambria"/>
                          <a:cs typeface="Cambria"/>
                        </a:rPr>
                        <a:t>lingual </a:t>
                      </a:r>
                      <a:r>
                        <a:rPr sz="1800" spc="-15" dirty="0">
                          <a:latin typeface="Cambria"/>
                          <a:cs typeface="Cambria"/>
                        </a:rPr>
                        <a:t>are </a:t>
                      </a:r>
                      <a:r>
                        <a:rPr sz="1800" spc="-5" dirty="0">
                          <a:latin typeface="Cambria"/>
                          <a:cs typeface="Cambria"/>
                        </a:rPr>
                        <a:t>short </a:t>
                      </a:r>
                      <a:r>
                        <a:rPr sz="1800" dirty="0">
                          <a:latin typeface="Cambria"/>
                          <a:cs typeface="Cambria"/>
                        </a:rPr>
                        <a:t>&amp;  </a:t>
                      </a:r>
                      <a:r>
                        <a:rPr sz="1800" spc="-10" dirty="0">
                          <a:latin typeface="Cambria"/>
                          <a:cs typeface="Cambria"/>
                        </a:rPr>
                        <a:t>broad</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EEEDED"/>
                    </a:solidFill>
                  </a:tcPr>
                </a:tc>
                <a:extLst>
                  <a:ext uri="{0D108BD9-81ED-4DB2-BD59-A6C34878D82A}">
                    <a16:rowId xmlns="" xmlns:a16="http://schemas.microsoft.com/office/drawing/2014/main" val="10006"/>
                  </a:ext>
                </a:extLst>
              </a:tr>
              <a:tr h="758995">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marL="90805" marR="594360">
                        <a:lnSpc>
                          <a:spcPct val="100000"/>
                        </a:lnSpc>
                        <a:spcBef>
                          <a:spcPts val="310"/>
                        </a:spcBef>
                      </a:pPr>
                      <a:r>
                        <a:rPr sz="1800" dirty="0">
                          <a:latin typeface="Cambria"/>
                          <a:cs typeface="Cambria"/>
                        </a:rPr>
                        <a:t>- </a:t>
                      </a:r>
                      <a:r>
                        <a:rPr sz="1800" spc="-5" dirty="0">
                          <a:latin typeface="Cambria"/>
                          <a:cs typeface="Cambria"/>
                        </a:rPr>
                        <a:t>Buccal </a:t>
                      </a:r>
                      <a:r>
                        <a:rPr sz="1800" spc="-10" dirty="0">
                          <a:latin typeface="Cambria"/>
                          <a:cs typeface="Cambria"/>
                        </a:rPr>
                        <a:t>embrasures </a:t>
                      </a:r>
                      <a:r>
                        <a:rPr sz="1800" spc="-15" dirty="0">
                          <a:latin typeface="Cambria"/>
                          <a:cs typeface="Cambria"/>
                        </a:rPr>
                        <a:t>are  </a:t>
                      </a:r>
                      <a:r>
                        <a:rPr sz="1800" spc="-5" dirty="0">
                          <a:latin typeface="Cambria"/>
                          <a:cs typeface="Cambria"/>
                        </a:rPr>
                        <a:t>small, lingual </a:t>
                      </a:r>
                      <a:r>
                        <a:rPr sz="1800" spc="-10" dirty="0">
                          <a:latin typeface="Cambria"/>
                          <a:cs typeface="Cambria"/>
                        </a:rPr>
                        <a:t>are</a:t>
                      </a:r>
                      <a:r>
                        <a:rPr sz="1800" spc="-25" dirty="0">
                          <a:latin typeface="Cambria"/>
                          <a:cs typeface="Cambria"/>
                        </a:rPr>
                        <a:t> </a:t>
                      </a:r>
                      <a:r>
                        <a:rPr sz="1800" dirty="0">
                          <a:latin typeface="Cambria"/>
                          <a:cs typeface="Cambria"/>
                        </a:rPr>
                        <a:t>long</a:t>
                      </a:r>
                      <a:endParaRPr sz="1800">
                        <a:latin typeface="Cambria"/>
                        <a:cs typeface="Cambria"/>
                      </a:endParaRPr>
                    </a:p>
                  </a:txBody>
                  <a:tcPr marL="0" marR="0" marT="3937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tc>
                  <a:txBody>
                    <a:bodyPr/>
                    <a:lstStyle/>
                    <a:p>
                      <a:pPr>
                        <a:lnSpc>
                          <a:spcPct val="100000"/>
                        </a:lnSpc>
                      </a:pPr>
                      <a:endParaRPr sz="1800">
                        <a:latin typeface="Times New Roman"/>
                        <a:cs typeface="Times New Roman"/>
                      </a:endParaRPr>
                    </a:p>
                  </a:txBody>
                  <a:tcPr marL="0" marR="0" marT="0" marB="0">
                    <a:lnL w="12700">
                      <a:solidFill>
                        <a:srgbClr val="918485"/>
                      </a:solidFill>
                      <a:prstDash val="solid"/>
                    </a:lnL>
                    <a:lnR w="12700">
                      <a:solidFill>
                        <a:srgbClr val="918485"/>
                      </a:solidFill>
                      <a:prstDash val="solid"/>
                    </a:lnR>
                    <a:lnT w="12700">
                      <a:solidFill>
                        <a:srgbClr val="918485"/>
                      </a:solidFill>
                      <a:prstDash val="solid"/>
                    </a:lnT>
                    <a:lnB w="12700">
                      <a:solidFill>
                        <a:srgbClr val="918485"/>
                      </a:solidFill>
                      <a:prstDash val="solid"/>
                    </a:lnB>
                    <a:solidFill>
                      <a:srgbClr val="DCD9D9"/>
                    </a:solidFill>
                  </a:tcPr>
                </a:tc>
                <a:extLst>
                  <a:ext uri="{0D108BD9-81ED-4DB2-BD59-A6C34878D82A}">
                    <a16:rowId xmlns="" xmlns:a16="http://schemas.microsoft.com/office/drawing/2014/main" val="10007"/>
                  </a:ext>
                </a:extLst>
              </a:tr>
            </a:tbl>
          </a:graphicData>
        </a:graphic>
      </p:graphicFrame>
      <p:sp>
        <p:nvSpPr>
          <p:cNvPr id="3" name="object 3"/>
          <p:cNvSpPr txBox="1"/>
          <p:nvPr/>
        </p:nvSpPr>
        <p:spPr>
          <a:xfrm>
            <a:off x="11674480" y="6500674"/>
            <a:ext cx="228600" cy="203835"/>
          </a:xfrm>
          <a:prstGeom prst="rect">
            <a:avLst/>
          </a:prstGeom>
        </p:spPr>
        <p:txBody>
          <a:bodyPr vert="horz" wrap="square" lIns="0" tIns="0" rIns="0" bIns="0" rtlCol="0">
            <a:spAutoFit/>
          </a:bodyPr>
          <a:lstStyle/>
          <a:p>
            <a:pPr marL="31115">
              <a:lnSpc>
                <a:spcPts val="1425"/>
              </a:lnSpc>
            </a:pPr>
            <a:fld id="{81D60167-4931-47E6-BA6A-407CBD079E47}" type="slidenum">
              <a:rPr sz="1400" b="1" dirty="0">
                <a:latin typeface="Corbel"/>
                <a:cs typeface="Corbel"/>
              </a:rPr>
              <a:pPr marL="31115">
                <a:lnSpc>
                  <a:spcPts val="1425"/>
                </a:lnSpc>
              </a:pPr>
              <a:t>19</a:t>
            </a:fld>
            <a:endParaRPr sz="1400">
              <a:latin typeface="Corbel"/>
              <a:cs typeface="Corbel"/>
            </a:endParaRPr>
          </a:p>
        </p:txBody>
      </p:sp>
      <p:sp>
        <p:nvSpPr>
          <p:cNvPr id="4" name="Slide Number Placeholder 3"/>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368" y="1314450"/>
            <a:ext cx="9260417" cy="369332"/>
          </a:xfrm>
        </p:spPr>
        <p:txBody>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0" y="2816225"/>
          <a:ext cx="10232570" cy="2466854"/>
        </p:xfrm>
        <a:graphic>
          <a:graphicData uri="http://schemas.openxmlformats.org/drawingml/2006/table">
            <a:tbl>
              <a:tblPr firstRow="1" bandRow="1">
                <a:tableStyleId>{5C22544A-7EE6-4342-B048-85BDC9FD1C3A}</a:tableStyleId>
              </a:tblPr>
              <a:tblGrid>
                <a:gridCol w="2700665"/>
                <a:gridCol w="4459236"/>
                <a:gridCol w="3072669"/>
              </a:tblGrid>
              <a:tr h="340874">
                <a:tc>
                  <a:txBody>
                    <a:bodyPr/>
                    <a:lstStyle/>
                    <a:p>
                      <a:r>
                        <a:rPr lang="en-US" sz="1400" dirty="0"/>
                        <a:t>Core areas* </a:t>
                      </a:r>
                    </a:p>
                  </a:txBody>
                  <a:tcPr marT="34290" marB="34290"/>
                </a:tc>
                <a:tc>
                  <a:txBody>
                    <a:bodyPr/>
                    <a:lstStyle/>
                    <a:p>
                      <a:r>
                        <a:rPr lang="en-US" sz="1400" dirty="0"/>
                        <a:t>Domain</a:t>
                      </a:r>
                      <a:r>
                        <a:rPr lang="en-US" sz="1400" baseline="0" dirty="0"/>
                        <a:t> **</a:t>
                      </a:r>
                      <a:endParaRPr lang="en-US" sz="1400" dirty="0"/>
                    </a:p>
                  </a:txBody>
                  <a:tcPr marT="34290" marB="34290"/>
                </a:tc>
                <a:tc>
                  <a:txBody>
                    <a:bodyPr/>
                    <a:lstStyle/>
                    <a:p>
                      <a:r>
                        <a:rPr lang="en-US" sz="1400" dirty="0"/>
                        <a:t>Category #</a:t>
                      </a:r>
                    </a:p>
                  </a:txBody>
                  <a:tcPr marT="34290" marB="34290"/>
                </a:tc>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T="34290" marB="34290"/>
                </a:tc>
                <a:tc>
                  <a:txBody>
                    <a:bodyPr/>
                    <a:lstStyle/>
                    <a:p>
                      <a:r>
                        <a:rPr lang="en-US" sz="1400" dirty="0"/>
                        <a:t>COGNITIVE</a:t>
                      </a:r>
                    </a:p>
                  </a:txBody>
                  <a:tcPr marT="34290" marB="34290"/>
                </a:tc>
                <a:tc>
                  <a:txBody>
                    <a:bodyPr/>
                    <a:lstStyle/>
                    <a:p>
                      <a:r>
                        <a:rPr lang="en-US" sz="1400" dirty="0"/>
                        <a:t>MUST KNOW</a:t>
                      </a:r>
                    </a:p>
                  </a:txBody>
                  <a:tcPr marT="34290" marB="34290"/>
                </a:tc>
              </a:tr>
              <a:tr h="340874">
                <a:tc>
                  <a:txBody>
                    <a:bodyPr/>
                    <a:lstStyle/>
                    <a:p>
                      <a:r>
                        <a:rPr lang="en-US" sz="1400" dirty="0"/>
                        <a:t>PATHWAY OF ENTRY OF MICROORGANISMS IN TOOTH</a:t>
                      </a:r>
                    </a:p>
                  </a:txBody>
                  <a:tcPr marT="34290" marB="34290"/>
                </a:tc>
                <a:tc>
                  <a:txBody>
                    <a:bodyPr/>
                    <a:lstStyle/>
                    <a:p>
                      <a:r>
                        <a:rPr lang="en-US" sz="1400" dirty="0"/>
                        <a:t>PSYCHOMOTOR</a:t>
                      </a:r>
                    </a:p>
                  </a:txBody>
                  <a:tcPr marT="34290" marB="34290"/>
                </a:tc>
                <a:tc>
                  <a:txBody>
                    <a:bodyPr/>
                    <a:lstStyle/>
                    <a:p>
                      <a:r>
                        <a:rPr lang="en-US" sz="1400" dirty="0"/>
                        <a:t>NICE TO KNOW</a:t>
                      </a:r>
                    </a:p>
                  </a:txBody>
                  <a:tcPr marT="34290" marB="34290"/>
                </a:tc>
              </a:tr>
              <a:tr h="340874">
                <a:tc>
                  <a:txBody>
                    <a:bodyPr/>
                    <a:lstStyle/>
                    <a:p>
                      <a:r>
                        <a:rPr lang="en-US" sz="1400" dirty="0"/>
                        <a:t>DIAGNOSIS OF PERIAPICAL TISSUE</a:t>
                      </a:r>
                    </a:p>
                    <a:p>
                      <a:r>
                        <a:rPr lang="en-US" sz="1400" dirty="0"/>
                        <a:t>ENDO PERIO LESSIONS</a:t>
                      </a:r>
                    </a:p>
                  </a:txBody>
                  <a:tcPr marT="34290" marB="34290"/>
                </a:tc>
                <a:tc>
                  <a:txBody>
                    <a:bodyPr/>
                    <a:lstStyle/>
                    <a:p>
                      <a:r>
                        <a:rPr lang="en-US" sz="1400" dirty="0"/>
                        <a:t>AFFECTIVE</a:t>
                      </a:r>
                    </a:p>
                  </a:txBody>
                  <a:tcPr marT="34290" marB="34290"/>
                </a:tc>
                <a:tc>
                  <a:txBody>
                    <a:bodyPr/>
                    <a:lstStyle/>
                    <a:p>
                      <a:r>
                        <a:rPr lang="en-US" sz="1400" dirty="0"/>
                        <a:t>DESIRE TO KNOW</a:t>
                      </a:r>
                    </a:p>
                  </a:txBody>
                  <a:tcPr marT="34290" marB="34290"/>
                </a:tc>
              </a:tr>
            </a:tbl>
          </a:graphicData>
        </a:graphic>
      </p:graphicFrame>
      <p:sp>
        <p:nvSpPr>
          <p:cNvPr id="9241" name="Rectangle 3"/>
          <p:cNvSpPr>
            <a:spLocks noChangeArrowheads="1"/>
          </p:cNvSpPr>
          <p:nvPr/>
        </p:nvSpPr>
        <p:spPr bwMode="auto">
          <a:xfrm>
            <a:off x="1174752" y="2266950"/>
            <a:ext cx="9798049" cy="415498"/>
          </a:xfrm>
          <a:prstGeom prst="rect">
            <a:avLst/>
          </a:prstGeom>
          <a:noFill/>
          <a:ln w="9525">
            <a:noFill/>
            <a:miter lim="800000"/>
            <a:headEnd/>
            <a:tailEnd/>
          </a:ln>
        </p:spPr>
        <p:txBody>
          <a:bodyPr>
            <a:spAutoFit/>
          </a:bodyPr>
          <a:lstStyle/>
          <a:p>
            <a:pPr eaLnBrk="1" hangingPunct="1"/>
            <a:r>
              <a:rPr lang="en-US" sz="2100" b="1">
                <a:latin typeface="Times New Roman" pitchFamily="18" charset="0"/>
                <a:cs typeface="Times New Roman" pitchFamily="18" charset="0"/>
              </a:rPr>
              <a:t>At the end of this presentation the learner is expected to know ;</a:t>
            </a:r>
            <a:endParaRPr lang="en-US" sz="2100"/>
          </a:p>
        </p:txBody>
      </p:sp>
      <p:sp>
        <p:nvSpPr>
          <p:cNvPr id="9242" name="Slide Number Placeholder 4"/>
          <p:cNvSpPr>
            <a:spLocks noGrp="1" noChangeArrowheads="1"/>
          </p:cNvSpPr>
          <p:nvPr>
            <p:ph type="sldNum" sz="quarter" idx="4294967295"/>
          </p:nvPr>
        </p:nvSpPr>
        <p:spPr bwMode="auto">
          <a:xfrm rot="5400000">
            <a:off x="9853084" y="3676121"/>
            <a:ext cx="3200400" cy="486833"/>
          </a:xfrm>
          <a:prstGeom prst="rect">
            <a:avLst/>
          </a:prstGeom>
          <a:noFill/>
          <a:ln>
            <a:miter lim="800000"/>
            <a:headEnd/>
            <a:tailEnd/>
          </a:ln>
        </p:spPr>
        <p:txBody>
          <a:bodyPr/>
          <a:lstStyle/>
          <a:p>
            <a:pPr algn="l"/>
            <a:fld id="{ABF3B519-C740-4F4A-94DD-3C390EB51F1A}" type="slidenum">
              <a:rPr lang="en-US" sz="1200" b="0">
                <a:solidFill>
                  <a:schemeClr val="tx2"/>
                </a:solidFill>
              </a:rPr>
              <a:pPr algn="l"/>
              <a:t>2</a:t>
            </a:fld>
            <a:endParaRPr lang="en-US" sz="1200" b="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31328" y="457200"/>
            <a:ext cx="10308272" cy="5539978"/>
          </a:xfrm>
        </p:spPr>
        <p:txBody>
          <a:bodyPr/>
          <a:lstStyle/>
          <a:p>
            <a:r>
              <a:rPr lang="en-US" b="1" dirty="0">
                <a:solidFill>
                  <a:schemeClr val="tx1"/>
                </a:solidFill>
                <a:latin typeface="Cambria" panose="02040503050406030204" pitchFamily="18" charset="0"/>
                <a:ea typeface="Cambria" panose="02040503050406030204" pitchFamily="18" charset="0"/>
              </a:rPr>
              <a:t>Age changes </a:t>
            </a:r>
          </a:p>
          <a:p>
            <a:pPr marL="342900" indent="-342900">
              <a:buFont typeface="Arial" panose="020B0604020202020204" pitchFamily="34" charset="0"/>
              <a:buChar char="•"/>
            </a:pPr>
            <a:endParaRPr lang="en-US"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solidFill>
                  <a:schemeClr val="tx1"/>
                </a:solidFill>
                <a:latin typeface="Cambria" panose="02040503050406030204" pitchFamily="18" charset="0"/>
                <a:ea typeface="Cambria" panose="02040503050406030204" pitchFamily="18" charset="0"/>
              </a:rPr>
              <a:t>In newly erupted teeth.  </a:t>
            </a:r>
          </a:p>
          <a:p>
            <a:endParaRPr lang="en-US" dirty="0">
              <a:solidFill>
                <a:schemeClr val="tx1"/>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solidFill>
                  <a:schemeClr val="tx1"/>
                </a:solidFill>
                <a:latin typeface="Cambria" panose="02040503050406030204" pitchFamily="18" charset="0"/>
                <a:ea typeface="Cambria" panose="02040503050406030204" pitchFamily="18" charset="0"/>
              </a:rPr>
              <a:t>The teeth wear by rubbing against one another</a:t>
            </a:r>
          </a:p>
          <a:p>
            <a:pPr marL="342900" indent="-342900">
              <a:buFont typeface="Arial" panose="020B0604020202020204" pitchFamily="34" charset="0"/>
              <a:buChar char="•"/>
            </a:pPr>
            <a:endParaRPr lang="en-US" dirty="0">
              <a:solidFill>
                <a:schemeClr val="tx1"/>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solidFill>
                  <a:schemeClr val="tx1"/>
                </a:solidFill>
                <a:latin typeface="Cambria" panose="02040503050406030204" pitchFamily="18" charset="0"/>
                <a:ea typeface="Cambria" panose="02040503050406030204" pitchFamily="18" charset="0"/>
              </a:rPr>
              <a:t>With use and age, the contact point between adjacent teeth change their nature.</a:t>
            </a:r>
          </a:p>
          <a:p>
            <a:pPr marL="342900" indent="-342900">
              <a:buFont typeface="Arial" panose="020B0604020202020204" pitchFamily="34" charset="0"/>
              <a:buChar char="•"/>
            </a:pPr>
            <a:endParaRPr lang="en-US" dirty="0">
              <a:solidFill>
                <a:schemeClr val="tx1"/>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solidFill>
                  <a:schemeClr val="tx1"/>
                </a:solidFill>
                <a:latin typeface="Cambria" panose="02040503050406030204" pitchFamily="18" charset="0"/>
                <a:ea typeface="Cambria" panose="02040503050406030204" pitchFamily="18" charset="0"/>
              </a:rPr>
              <a:t>By age 40 in a healthy mouths with complete dentition, 10 mm of enamel has been worn off the contact area of the teeth in the arch. </a:t>
            </a:r>
          </a:p>
          <a:p>
            <a:pPr marL="342900" indent="-342900">
              <a:buFont typeface="Arial" panose="020B0604020202020204" pitchFamily="34" charset="0"/>
              <a:buChar char="•"/>
            </a:pPr>
            <a:endParaRPr lang="en-US" dirty="0">
              <a:solidFill>
                <a:schemeClr val="tx1"/>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dirty="0">
                <a:solidFill>
                  <a:schemeClr val="tx1"/>
                </a:solidFill>
                <a:latin typeface="Cambria" panose="02040503050406030204" pitchFamily="18" charset="0"/>
                <a:ea typeface="Cambria" panose="02040503050406030204" pitchFamily="18" charset="0"/>
              </a:rPr>
              <a:t>This averages 0.38 mm per contact area on each tooth and certainly emphasizes the amount of proximal attrition that occurs. </a:t>
            </a:r>
          </a:p>
          <a:p>
            <a:endParaRPr lang="en-US" dirty="0">
              <a:latin typeface="Cambria" panose="02040503050406030204" pitchFamily="18" charset="0"/>
              <a:ea typeface="Cambria" panose="02040503050406030204" pitchFamily="18" charset="0"/>
            </a:endParaRP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20</a:t>
            </a:fld>
            <a:endParaRPr lang="en-US" dirty="0"/>
          </a:p>
        </p:txBody>
      </p:sp>
    </p:spTree>
    <p:extLst>
      <p:ext uri="{BB962C8B-B14F-4D97-AF65-F5344CB8AC3E}">
        <p14:creationId xmlns:p14="http://schemas.microsoft.com/office/powerpoint/2010/main" xmlns="" val="41036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26159"/>
            <a:ext cx="10439400" cy="6555641"/>
          </a:xfrm>
          <a:prstGeom prst="rect">
            <a:avLst/>
          </a:prstGeom>
        </p:spPr>
        <p:txBody>
          <a:bodyPr wrap="square">
            <a:spAutoFit/>
          </a:bodyPr>
          <a:lstStyle/>
          <a:p>
            <a:pPr>
              <a:lnSpc>
                <a:spcPct val="140000"/>
              </a:lnSpc>
            </a:pPr>
            <a:r>
              <a:rPr lang="en-US" sz="2000" b="1" dirty="0">
                <a:latin typeface="Tahoma" panose="020B0604030504040204" pitchFamily="34" charset="0"/>
              </a:rPr>
              <a:t>Hazards of faulty reproduction of contact of teeth in restorations </a:t>
            </a:r>
          </a:p>
          <a:p>
            <a:pPr>
              <a:lnSpc>
                <a:spcPct val="140000"/>
              </a:lnSpc>
            </a:pPr>
            <a:r>
              <a:rPr lang="en-US" sz="2000" b="1" dirty="0">
                <a:latin typeface="Tahoma" panose="020B0604030504040204" pitchFamily="34" charset="0"/>
              </a:rPr>
              <a:t>Contact size </a:t>
            </a:r>
          </a:p>
          <a:p>
            <a:pPr>
              <a:lnSpc>
                <a:spcPct val="140000"/>
              </a:lnSpc>
            </a:pPr>
            <a:r>
              <a:rPr lang="en-US" sz="2000" b="1" dirty="0">
                <a:latin typeface="Tahoma" panose="020B0604030504040204" pitchFamily="34" charset="0"/>
              </a:rPr>
              <a:t>	Broad </a:t>
            </a:r>
            <a:r>
              <a:rPr lang="en-US" sz="2000" b="1">
                <a:latin typeface="Tahoma" panose="020B0604030504040204" pitchFamily="34" charset="0"/>
              </a:rPr>
              <a:t>contact area </a:t>
            </a:r>
            <a:endParaRPr lang="en-US" sz="2000" b="1" dirty="0">
              <a:latin typeface="Tahoma" panose="020B0604030504040204" pitchFamily="34" charset="0"/>
            </a:endParaRPr>
          </a:p>
          <a:p>
            <a:pPr lvl="3">
              <a:lnSpc>
                <a:spcPct val="140000"/>
              </a:lnSpc>
              <a:buFontTx/>
              <a:buChar char="•"/>
            </a:pPr>
            <a:r>
              <a:rPr lang="en-US" sz="2000" dirty="0">
                <a:latin typeface="Tahoma" panose="020B0604030504040204" pitchFamily="34" charset="0"/>
              </a:rPr>
              <a:t>  Change in anatomy of interdental col. </a:t>
            </a:r>
            <a:endParaRPr lang="en-US" sz="2000" b="1" dirty="0">
              <a:latin typeface="Tahoma" panose="020B0604030504040204" pitchFamily="34" charset="0"/>
            </a:endParaRPr>
          </a:p>
          <a:p>
            <a:pPr lvl="3">
              <a:lnSpc>
                <a:spcPct val="140000"/>
              </a:lnSpc>
              <a:buFontTx/>
              <a:buChar char="•"/>
            </a:pPr>
            <a:r>
              <a:rPr lang="en-US" sz="2000" b="1" dirty="0">
                <a:latin typeface="Tahoma" panose="020B0604030504040204" pitchFamily="34" charset="0"/>
              </a:rPr>
              <a:t>  </a:t>
            </a:r>
            <a:r>
              <a:rPr lang="en-US" sz="2000" dirty="0">
                <a:latin typeface="Tahoma" panose="020B0604030504040204" pitchFamily="34" charset="0"/>
              </a:rPr>
              <a:t>Normal saddle shape -&gt; broadened. </a:t>
            </a:r>
            <a:endParaRPr lang="en-US" sz="2000" b="1" dirty="0">
              <a:latin typeface="Tahoma" panose="020B0604030504040204" pitchFamily="34" charset="0"/>
            </a:endParaRPr>
          </a:p>
          <a:p>
            <a:pPr lvl="3">
              <a:lnSpc>
                <a:spcPct val="140000"/>
              </a:lnSpc>
              <a:buFontTx/>
              <a:buChar char="•"/>
            </a:pPr>
            <a:r>
              <a:rPr lang="en-US" sz="2000" b="1" dirty="0">
                <a:latin typeface="Tahoma" panose="020B0604030504040204" pitchFamily="34" charset="0"/>
              </a:rPr>
              <a:t>  </a:t>
            </a:r>
            <a:r>
              <a:rPr lang="en-US" sz="2000" dirty="0">
                <a:latin typeface="Tahoma" panose="020B0604030504040204" pitchFamily="34" charset="0"/>
              </a:rPr>
              <a:t>Incipient periodontal disease is markedly increased </a:t>
            </a:r>
          </a:p>
          <a:p>
            <a:pPr lvl="3">
              <a:lnSpc>
                <a:spcPct val="140000"/>
              </a:lnSpc>
            </a:pPr>
            <a:endParaRPr lang="en-US" sz="2000" dirty="0">
              <a:latin typeface="Tahoma" panose="020B0604030504040204" pitchFamily="34" charset="0"/>
            </a:endParaRPr>
          </a:p>
          <a:p>
            <a:pPr lvl="3">
              <a:lnSpc>
                <a:spcPct val="140000"/>
              </a:lnSpc>
              <a:buFontTx/>
              <a:buChar char="•"/>
            </a:pPr>
            <a:endParaRPr lang="en-US" sz="2000" dirty="0">
              <a:latin typeface="Tahoma" panose="020B0604030504040204" pitchFamily="34" charset="0"/>
            </a:endParaRPr>
          </a:p>
          <a:p>
            <a:pPr lvl="3">
              <a:lnSpc>
                <a:spcPct val="140000"/>
              </a:lnSpc>
              <a:buFontTx/>
              <a:buChar char="•"/>
            </a:pPr>
            <a:endParaRPr lang="en-US" sz="2000" dirty="0">
              <a:latin typeface="Tahoma" panose="020B0604030504040204" pitchFamily="34" charset="0"/>
            </a:endParaRPr>
          </a:p>
          <a:p>
            <a:pPr lvl="3">
              <a:lnSpc>
                <a:spcPct val="140000"/>
              </a:lnSpc>
              <a:buFontTx/>
              <a:buChar char="•"/>
            </a:pPr>
            <a:endParaRPr lang="en-US" sz="2000" dirty="0">
              <a:latin typeface="Tahoma" panose="020B0604030504040204" pitchFamily="34" charset="0"/>
            </a:endParaRPr>
          </a:p>
          <a:p>
            <a:pPr>
              <a:lnSpc>
                <a:spcPct val="140000"/>
              </a:lnSpc>
            </a:pPr>
            <a:endParaRPr lang="en-US" sz="2000" dirty="0">
              <a:latin typeface="Tahoma" panose="020B0604030504040204" pitchFamily="34" charset="0"/>
            </a:endParaRPr>
          </a:p>
          <a:p>
            <a:pPr>
              <a:lnSpc>
                <a:spcPct val="140000"/>
              </a:lnSpc>
            </a:pPr>
            <a:r>
              <a:rPr lang="en-US" sz="2000" b="1" dirty="0">
                <a:latin typeface="Tahoma" panose="020B0604030504040204" pitchFamily="34" charset="0"/>
              </a:rPr>
              <a:t>Inter dental papilla </a:t>
            </a:r>
            <a:endParaRPr lang="en-US" sz="2000" dirty="0">
              <a:latin typeface="Tahoma" panose="020B0604030504040204" pitchFamily="34" charset="0"/>
            </a:endParaRPr>
          </a:p>
          <a:p>
            <a:pPr lvl="3">
              <a:lnSpc>
                <a:spcPct val="140000"/>
              </a:lnSpc>
              <a:buFontTx/>
              <a:buChar char="•"/>
            </a:pPr>
            <a:r>
              <a:rPr lang="en-US" sz="2000" dirty="0">
                <a:latin typeface="Tahoma" panose="020B0604030504040204" pitchFamily="34" charset="0"/>
              </a:rPr>
              <a:t>Patient less able to clean the inter dental area. </a:t>
            </a:r>
          </a:p>
          <a:p>
            <a:pPr lvl="3">
              <a:lnSpc>
                <a:spcPct val="140000"/>
              </a:lnSpc>
              <a:buFontTx/>
              <a:buChar char="•"/>
            </a:pPr>
            <a:r>
              <a:rPr lang="en-US" sz="2000" dirty="0">
                <a:latin typeface="Tahoma" panose="020B0604030504040204" pitchFamily="34" charset="0"/>
              </a:rPr>
              <a:t>Increase the area susceptible to decay</a:t>
            </a:r>
          </a:p>
          <a:p>
            <a:pPr lvl="3">
              <a:lnSpc>
                <a:spcPct val="140000"/>
              </a:lnSpc>
              <a:buFontTx/>
              <a:buChar char="•"/>
            </a:pPr>
            <a:r>
              <a:rPr lang="en-US" sz="2000" dirty="0">
                <a:latin typeface="Tahoma" panose="020B0604030504040204" pitchFamily="34" charset="0"/>
              </a:rPr>
              <a:t>Papillary area becomes </a:t>
            </a:r>
            <a:r>
              <a:rPr lang="en-US" sz="2000" dirty="0" err="1">
                <a:latin typeface="Tahoma" panose="020B0604030504040204" pitchFamily="34" charset="0"/>
              </a:rPr>
              <a:t>inflammed</a:t>
            </a:r>
            <a:r>
              <a:rPr lang="en-US" sz="2000" dirty="0">
                <a:latin typeface="Tahoma" panose="020B0604030504040204" pitchFamily="34" charset="0"/>
              </a:rPr>
              <a:t> and edematous </a:t>
            </a:r>
          </a:p>
        </p:txBody>
      </p:sp>
      <p:pic>
        <p:nvPicPr>
          <p:cNvPr id="5" name="Picture 5" descr="DSCN5791"/>
          <p:cNvPicPr>
            <a:picLocks noChangeAspect="1" noChangeArrowheads="1"/>
          </p:cNvPicPr>
          <p:nvPr/>
        </p:nvPicPr>
        <p:blipFill>
          <a:blip r:embed="rId3">
            <a:lum bright="30000" contrast="60000"/>
            <a:extLst>
              <a:ext uri="{28A0092B-C50C-407E-A947-70E740481C1C}">
                <a14:useLocalDpi xmlns:a14="http://schemas.microsoft.com/office/drawing/2010/main" xmlns="" val="0"/>
              </a:ext>
            </a:extLst>
          </a:blip>
          <a:srcRect/>
          <a:stretch>
            <a:fillRect/>
          </a:stretch>
        </p:blipFill>
        <p:spPr bwMode="auto">
          <a:xfrm>
            <a:off x="2286000" y="3028950"/>
            <a:ext cx="2362200" cy="1773238"/>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descr="DSCN5792"/>
          <p:cNvPicPr>
            <a:picLocks noChangeAspect="1" noChangeArrowheads="1"/>
          </p:cNvPicPr>
          <p:nvPr/>
        </p:nvPicPr>
        <p:blipFill>
          <a:blip r:embed="rId4">
            <a:lum bright="42000" contrast="22000"/>
            <a:extLst>
              <a:ext uri="{28A0092B-C50C-407E-A947-70E740481C1C}">
                <a14:useLocalDpi xmlns:a14="http://schemas.microsoft.com/office/drawing/2010/main" xmlns="" val="0"/>
              </a:ext>
            </a:extLst>
          </a:blip>
          <a:srcRect/>
          <a:stretch>
            <a:fillRect/>
          </a:stretch>
        </p:blipFill>
        <p:spPr bwMode="auto">
          <a:xfrm>
            <a:off x="5410200" y="2971800"/>
            <a:ext cx="23622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DSCN5793"/>
          <p:cNvPicPr>
            <a:picLocks noChangeAspect="1" noChangeArrowheads="1"/>
          </p:cNvPicPr>
          <p:nvPr/>
        </p:nvPicPr>
        <p:blipFill>
          <a:blip r:embed="rId5">
            <a:lum bright="18000" contrast="72000"/>
            <a:extLst>
              <a:ext uri="{28A0092B-C50C-407E-A947-70E740481C1C}">
                <a14:useLocalDpi xmlns:a14="http://schemas.microsoft.com/office/drawing/2010/main" xmlns="" val="0"/>
              </a:ext>
            </a:extLst>
          </a:blip>
          <a:srcRect/>
          <a:stretch>
            <a:fillRect/>
          </a:stretch>
        </p:blipFill>
        <p:spPr bwMode="auto">
          <a:xfrm>
            <a:off x="8229600" y="2989263"/>
            <a:ext cx="23622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21</a:t>
            </a:fld>
            <a:endParaRPr lang="en-US" dirty="0"/>
          </a:p>
        </p:txBody>
      </p:sp>
    </p:spTree>
    <p:extLst>
      <p:ext uri="{BB962C8B-B14F-4D97-AF65-F5344CB8AC3E}">
        <p14:creationId xmlns:p14="http://schemas.microsoft.com/office/powerpoint/2010/main" xmlns="" val="1585361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981200" y="304800"/>
            <a:ext cx="9067800"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nSpc>
                <a:spcPct val="130000"/>
              </a:lnSpc>
            </a:pPr>
            <a:r>
              <a:rPr lang="en-US" sz="2000" b="1" dirty="0">
                <a:latin typeface="Tahoma" panose="020B0604030504040204" pitchFamily="34" charset="0"/>
              </a:rPr>
              <a:t>Embrasures </a:t>
            </a:r>
            <a:endParaRPr lang="en-US" sz="2000" dirty="0">
              <a:latin typeface="Tahoma" panose="020B0604030504040204" pitchFamily="34" charset="0"/>
            </a:endParaRPr>
          </a:p>
          <a:p>
            <a:pPr marL="342900" indent="-342900">
              <a:lnSpc>
                <a:spcPct val="130000"/>
              </a:lnSpc>
              <a:buFont typeface="Arial" panose="020B0604020202020204" pitchFamily="34" charset="0"/>
              <a:buChar char="•"/>
            </a:pPr>
            <a:r>
              <a:rPr lang="en-US" sz="2000" dirty="0">
                <a:latin typeface="Tahoma" panose="020B0604030504040204" pitchFamily="34" charset="0"/>
              </a:rPr>
              <a:t>Improper movement or flow of masticated material </a:t>
            </a:r>
          </a:p>
          <a:p>
            <a:pPr marL="342900" indent="-342900">
              <a:lnSpc>
                <a:spcPct val="130000"/>
              </a:lnSpc>
              <a:buFont typeface="Arial" panose="020B0604020202020204" pitchFamily="34" charset="0"/>
              <a:buChar char="•"/>
            </a:pPr>
            <a:r>
              <a:rPr lang="en-US" sz="2000" dirty="0">
                <a:latin typeface="Tahoma" panose="020B0604030504040204" pitchFamily="34" charset="0"/>
              </a:rPr>
              <a:t>Lead to adhesion of debris and possible impaction of that debris. </a:t>
            </a:r>
          </a:p>
          <a:p>
            <a:pPr marL="342900" indent="-342900">
              <a:lnSpc>
                <a:spcPct val="130000"/>
              </a:lnSpc>
              <a:buFont typeface="Arial" panose="020B0604020202020204" pitchFamily="34" charset="0"/>
              <a:buChar char="•"/>
            </a:pPr>
            <a:r>
              <a:rPr lang="en-US" sz="2000" dirty="0">
                <a:latin typeface="Tahoma" panose="020B0604030504040204" pitchFamily="34" charset="0"/>
              </a:rPr>
              <a:t>Restoration could encroach </a:t>
            </a:r>
            <a:r>
              <a:rPr lang="en-US" sz="2000" dirty="0" err="1">
                <a:latin typeface="Tahoma" panose="020B0604030504040204" pitchFamily="34" charset="0"/>
              </a:rPr>
              <a:t>physiomechanically</a:t>
            </a:r>
            <a:r>
              <a:rPr lang="en-US" sz="2000" dirty="0">
                <a:latin typeface="Tahoma" panose="020B0604030504040204" pitchFamily="34" charset="0"/>
              </a:rPr>
              <a:t> on the </a:t>
            </a:r>
            <a:r>
              <a:rPr lang="en-US" sz="2000" dirty="0" err="1">
                <a:latin typeface="Tahoma" panose="020B0604030504040204" pitchFamily="34" charset="0"/>
              </a:rPr>
              <a:t>periodontium</a:t>
            </a:r>
            <a:r>
              <a:rPr lang="en-US" sz="2000" dirty="0">
                <a:latin typeface="Tahoma" panose="020B0604030504040204" pitchFamily="34" charset="0"/>
              </a:rPr>
              <a:t> predisposing to its destruction </a:t>
            </a:r>
          </a:p>
          <a:p>
            <a:pPr>
              <a:lnSpc>
                <a:spcPct val="130000"/>
              </a:lnSpc>
            </a:pPr>
            <a:endParaRPr lang="en-US" sz="2000" b="1" dirty="0">
              <a:latin typeface="Tahoma" panose="020B0604030504040204" pitchFamily="34" charset="0"/>
            </a:endParaRPr>
          </a:p>
          <a:p>
            <a:pPr>
              <a:lnSpc>
                <a:spcPct val="130000"/>
              </a:lnSpc>
            </a:pPr>
            <a:r>
              <a:rPr lang="en-US" sz="2000" b="1" dirty="0">
                <a:latin typeface="Tahoma" panose="020B0604030504040204" pitchFamily="34" charset="0"/>
              </a:rPr>
              <a:t>Narrow contact area </a:t>
            </a:r>
            <a:endParaRPr lang="en-US" sz="2000" dirty="0">
              <a:latin typeface="Tahoma" panose="020B0604030504040204" pitchFamily="34" charset="0"/>
            </a:endParaRPr>
          </a:p>
          <a:p>
            <a:pPr marL="342900" indent="-342900">
              <a:lnSpc>
                <a:spcPct val="130000"/>
              </a:lnSpc>
              <a:buFont typeface="Arial" panose="020B0604020202020204" pitchFamily="34" charset="0"/>
              <a:buChar char="•"/>
            </a:pPr>
            <a:r>
              <a:rPr lang="en-US" sz="2000" dirty="0">
                <a:latin typeface="Tahoma" panose="020B0604030504040204" pitchFamily="34" charset="0"/>
              </a:rPr>
              <a:t>Changes anatomy of the tooth. </a:t>
            </a:r>
          </a:p>
          <a:p>
            <a:pPr marL="342900" indent="-342900">
              <a:lnSpc>
                <a:spcPct val="130000"/>
              </a:lnSpc>
              <a:buFont typeface="Arial" panose="020B0604020202020204" pitchFamily="34" charset="0"/>
              <a:buChar char="•"/>
            </a:pPr>
            <a:r>
              <a:rPr lang="en-US" sz="2000" dirty="0">
                <a:latin typeface="Tahoma" panose="020B0604030504040204" pitchFamily="34" charset="0"/>
              </a:rPr>
              <a:t>Allows food to be impacted vertically or horizontally on the delicate non keratinized epithelial col. </a:t>
            </a:r>
          </a:p>
          <a:p>
            <a:pPr marL="342900" indent="-342900">
              <a:lnSpc>
                <a:spcPct val="130000"/>
              </a:lnSpc>
              <a:buFont typeface="Arial" panose="020B0604020202020204" pitchFamily="34" charset="0"/>
              <a:buChar char="•"/>
            </a:pPr>
            <a:r>
              <a:rPr lang="en-US" sz="2000" dirty="0">
                <a:latin typeface="Tahoma" panose="020B0604030504040204" pitchFamily="34" charset="0"/>
              </a:rPr>
              <a:t>Greater susceptibility for microbial plaque accumulation which predispose to the same periodontal and caries problems. </a:t>
            </a:r>
          </a:p>
        </p:txBody>
      </p:sp>
      <p:pic>
        <p:nvPicPr>
          <p:cNvPr id="5" name="Picture 5" descr="DSCN5794"/>
          <p:cNvPicPr>
            <a:picLocks noChangeAspect="1" noChangeArrowheads="1"/>
          </p:cNvPicPr>
          <p:nvPr/>
        </p:nvPicPr>
        <p:blipFill>
          <a:blip r:embed="rId2">
            <a:lum bright="30000" contrast="66000"/>
            <a:extLst>
              <a:ext uri="{28A0092B-C50C-407E-A947-70E740481C1C}">
                <a14:useLocalDpi xmlns:a14="http://schemas.microsoft.com/office/drawing/2010/main" xmlns="" val="0"/>
              </a:ext>
            </a:extLst>
          </a:blip>
          <a:srcRect/>
          <a:stretch>
            <a:fillRect/>
          </a:stretch>
        </p:blipFill>
        <p:spPr bwMode="auto">
          <a:xfrm>
            <a:off x="7543800" y="4781550"/>
            <a:ext cx="2667000" cy="200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22</a:t>
            </a:fld>
            <a:endParaRPr lang="en-US" dirty="0"/>
          </a:p>
        </p:txBody>
      </p:sp>
    </p:spTree>
    <p:extLst>
      <p:ext uri="{BB962C8B-B14F-4D97-AF65-F5344CB8AC3E}">
        <p14:creationId xmlns:p14="http://schemas.microsoft.com/office/powerpoint/2010/main" xmlns="" val="328991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0" y="50800"/>
            <a:ext cx="9144000" cy="604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lnSpc>
                <a:spcPct val="130000"/>
              </a:lnSpc>
            </a:pPr>
            <a:r>
              <a:rPr lang="en-US" sz="2000" b="1" dirty="0">
                <a:latin typeface="Tahoma" panose="020B0604030504040204" pitchFamily="34" charset="0"/>
              </a:rPr>
              <a:t>Location </a:t>
            </a:r>
          </a:p>
          <a:p>
            <a:pPr algn="just">
              <a:lnSpc>
                <a:spcPct val="130000"/>
              </a:lnSpc>
            </a:pPr>
            <a:r>
              <a:rPr lang="en-US" sz="2000" b="1" dirty="0">
                <a:latin typeface="Tahoma" panose="020B0604030504040204" pitchFamily="34" charset="0"/>
              </a:rPr>
              <a:t>	</a:t>
            </a:r>
            <a:r>
              <a:rPr lang="en-US" sz="2000" dirty="0">
                <a:latin typeface="Tahoma" panose="020B0604030504040204" pitchFamily="34" charset="0"/>
              </a:rPr>
              <a:t>Too </a:t>
            </a:r>
            <a:r>
              <a:rPr lang="en-US" sz="2000" dirty="0" err="1">
                <a:latin typeface="Tahoma" panose="020B0604030504040204" pitchFamily="34" charset="0"/>
              </a:rPr>
              <a:t>occlusally</a:t>
            </a:r>
            <a:r>
              <a:rPr lang="en-US" sz="2000" dirty="0">
                <a:latin typeface="Tahoma" panose="020B0604030504040204" pitchFamily="34" charset="0"/>
              </a:rPr>
              <a:t> -&gt; flattened marginal ridge at the expense of the </a:t>
            </a:r>
            <a:r>
              <a:rPr lang="en-US" sz="2000" dirty="0" err="1">
                <a:latin typeface="Tahoma" panose="020B0604030504040204" pitchFamily="34" charset="0"/>
              </a:rPr>
              <a:t>occlusal</a:t>
            </a:r>
            <a:r>
              <a:rPr lang="en-US" sz="2000" dirty="0">
                <a:latin typeface="Tahoma" panose="020B0604030504040204" pitchFamily="34" charset="0"/>
              </a:rPr>
              <a:t> embrasures.</a:t>
            </a:r>
          </a:p>
          <a:p>
            <a:pPr algn="just">
              <a:lnSpc>
                <a:spcPct val="130000"/>
              </a:lnSpc>
            </a:pPr>
            <a:endParaRPr lang="en-US" sz="2000" dirty="0">
              <a:latin typeface="Tahoma" panose="020B0604030504040204" pitchFamily="34" charset="0"/>
            </a:endParaRPr>
          </a:p>
          <a:p>
            <a:pPr algn="just">
              <a:lnSpc>
                <a:spcPct val="130000"/>
              </a:lnSpc>
            </a:pPr>
            <a:endParaRPr lang="en-US" sz="2000" dirty="0">
              <a:latin typeface="Tahoma" panose="020B0604030504040204" pitchFamily="34" charset="0"/>
            </a:endParaRPr>
          </a:p>
          <a:p>
            <a:pPr algn="just">
              <a:lnSpc>
                <a:spcPct val="130000"/>
              </a:lnSpc>
            </a:pPr>
            <a:r>
              <a:rPr lang="en-US" sz="2000" dirty="0">
                <a:latin typeface="Tahoma" panose="020B0604030504040204" pitchFamily="34" charset="0"/>
              </a:rPr>
              <a:t> </a:t>
            </a:r>
          </a:p>
          <a:p>
            <a:pPr algn="just">
              <a:lnSpc>
                <a:spcPct val="130000"/>
              </a:lnSpc>
            </a:pPr>
            <a:r>
              <a:rPr lang="en-US" sz="2000" dirty="0">
                <a:latin typeface="Tahoma" panose="020B0604030504040204" pitchFamily="34" charset="0"/>
              </a:rPr>
              <a:t>	Too </a:t>
            </a:r>
            <a:r>
              <a:rPr lang="en-US" sz="2000" dirty="0" err="1">
                <a:latin typeface="Tahoma" panose="020B0604030504040204" pitchFamily="34" charset="0"/>
              </a:rPr>
              <a:t>buccally</a:t>
            </a:r>
            <a:r>
              <a:rPr lang="en-US" sz="2000" dirty="0">
                <a:latin typeface="Tahoma" panose="020B0604030504040204" pitchFamily="34" charset="0"/>
              </a:rPr>
              <a:t>  or </a:t>
            </a:r>
            <a:r>
              <a:rPr lang="en-US" sz="2000" dirty="0" err="1">
                <a:latin typeface="Tahoma" panose="020B0604030504040204" pitchFamily="34" charset="0"/>
              </a:rPr>
              <a:t>lingually</a:t>
            </a:r>
            <a:r>
              <a:rPr lang="en-US" sz="2000" dirty="0">
                <a:latin typeface="Tahoma" panose="020B0604030504040204" pitchFamily="34" charset="0"/>
              </a:rPr>
              <a:t> -&gt; flattened restoration at the expense of </a:t>
            </a:r>
            <a:r>
              <a:rPr lang="en-US" sz="2000" dirty="0" err="1">
                <a:latin typeface="Tahoma" panose="020B0604030504040204" pitchFamily="34" charset="0"/>
              </a:rPr>
              <a:t>buccal</a:t>
            </a:r>
            <a:r>
              <a:rPr lang="en-US" sz="2000" dirty="0">
                <a:latin typeface="Tahoma" panose="020B0604030504040204" pitchFamily="34" charset="0"/>
              </a:rPr>
              <a:t> or lingual embrasure. </a:t>
            </a:r>
          </a:p>
          <a:p>
            <a:pPr algn="just">
              <a:lnSpc>
                <a:spcPct val="130000"/>
              </a:lnSpc>
            </a:pPr>
            <a:endParaRPr lang="en-US" sz="2000" dirty="0">
              <a:latin typeface="Tahoma" panose="020B0604030504040204" pitchFamily="34" charset="0"/>
            </a:endParaRPr>
          </a:p>
          <a:p>
            <a:pPr algn="just">
              <a:lnSpc>
                <a:spcPct val="130000"/>
              </a:lnSpc>
            </a:pPr>
            <a:endParaRPr lang="en-US" sz="2000" dirty="0">
              <a:latin typeface="Tahoma" panose="020B0604030504040204" pitchFamily="34" charset="0"/>
            </a:endParaRPr>
          </a:p>
          <a:p>
            <a:pPr algn="just">
              <a:lnSpc>
                <a:spcPct val="130000"/>
              </a:lnSpc>
            </a:pPr>
            <a:endParaRPr lang="en-US" sz="2000" dirty="0">
              <a:latin typeface="Tahoma" panose="020B0604030504040204" pitchFamily="34" charset="0"/>
            </a:endParaRPr>
          </a:p>
          <a:p>
            <a:pPr algn="just">
              <a:lnSpc>
                <a:spcPct val="130000"/>
              </a:lnSpc>
            </a:pPr>
            <a:r>
              <a:rPr lang="en-US" sz="2000" dirty="0">
                <a:latin typeface="Tahoma" panose="020B0604030504040204" pitchFamily="34" charset="0"/>
              </a:rPr>
              <a:t>	Too </a:t>
            </a:r>
            <a:r>
              <a:rPr lang="en-US" sz="2000" dirty="0" err="1">
                <a:latin typeface="Tahoma" panose="020B0604030504040204" pitchFamily="34" charset="0"/>
              </a:rPr>
              <a:t>gingivally</a:t>
            </a:r>
            <a:r>
              <a:rPr lang="en-US" sz="2000" dirty="0">
                <a:latin typeface="Tahoma" panose="020B0604030504040204" pitchFamily="34" charset="0"/>
              </a:rPr>
              <a:t> -&gt; increase the depth of </a:t>
            </a:r>
            <a:r>
              <a:rPr lang="en-US" sz="2000" dirty="0" err="1">
                <a:latin typeface="Tahoma" panose="020B0604030504040204" pitchFamily="34" charset="0"/>
              </a:rPr>
              <a:t>occlusal</a:t>
            </a:r>
            <a:r>
              <a:rPr lang="en-US" sz="2000" dirty="0">
                <a:latin typeface="Tahoma" panose="020B0604030504040204" pitchFamily="34" charset="0"/>
              </a:rPr>
              <a:t> embrasure at the expense of contact areas own size or at the size of broadening or impinging interdental col. </a:t>
            </a:r>
          </a:p>
          <a:p>
            <a:pPr algn="just">
              <a:lnSpc>
                <a:spcPct val="130000"/>
              </a:lnSpc>
            </a:pPr>
            <a:endParaRPr lang="en-US" sz="2000" dirty="0">
              <a:latin typeface="Tahoma" panose="020B0604030504040204" pitchFamily="34" charset="0"/>
            </a:endParaRPr>
          </a:p>
        </p:txBody>
      </p:sp>
      <p:pic>
        <p:nvPicPr>
          <p:cNvPr id="5" name="Picture 5" descr="DSCN5795"/>
          <p:cNvPicPr>
            <a:picLocks noChangeAspect="1" noChangeArrowheads="1"/>
          </p:cNvPicPr>
          <p:nvPr/>
        </p:nvPicPr>
        <p:blipFill>
          <a:blip r:embed="rId2">
            <a:lum bright="30000" contrast="48000"/>
            <a:extLst>
              <a:ext uri="{28A0092B-C50C-407E-A947-70E740481C1C}">
                <a14:useLocalDpi xmlns:a14="http://schemas.microsoft.com/office/drawing/2010/main" xmlns="" val="0"/>
              </a:ext>
            </a:extLst>
          </a:blip>
          <a:srcRect/>
          <a:stretch>
            <a:fillRect/>
          </a:stretch>
        </p:blipFill>
        <p:spPr bwMode="auto">
          <a:xfrm>
            <a:off x="5638800" y="838200"/>
            <a:ext cx="2133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DSCN5796"/>
          <p:cNvPicPr>
            <a:picLocks noChangeAspect="1" noChangeArrowheads="1"/>
          </p:cNvPicPr>
          <p:nvPr/>
        </p:nvPicPr>
        <p:blipFill>
          <a:blip r:embed="rId3">
            <a:lum bright="24000" contrast="60000"/>
            <a:extLst>
              <a:ext uri="{28A0092B-C50C-407E-A947-70E740481C1C}">
                <a14:useLocalDpi xmlns:a14="http://schemas.microsoft.com/office/drawing/2010/main" xmlns="" val="0"/>
              </a:ext>
            </a:extLst>
          </a:blip>
          <a:srcRect t="4297" r="6451" b="9758"/>
          <a:stretch>
            <a:fillRect/>
          </a:stretch>
        </p:blipFill>
        <p:spPr bwMode="auto">
          <a:xfrm>
            <a:off x="5638800" y="2971800"/>
            <a:ext cx="2209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DSCN5797"/>
          <p:cNvPicPr>
            <a:picLocks noChangeAspect="1" noChangeArrowheads="1"/>
          </p:cNvPicPr>
          <p:nvPr/>
        </p:nvPicPr>
        <p:blipFill>
          <a:blip r:embed="rId4">
            <a:lum bright="30000" contrast="30000"/>
            <a:extLst>
              <a:ext uri="{28A0092B-C50C-407E-A947-70E740481C1C}">
                <a14:useLocalDpi xmlns:a14="http://schemas.microsoft.com/office/drawing/2010/main" xmlns="" val="0"/>
              </a:ext>
            </a:extLst>
          </a:blip>
          <a:srcRect t="9894" b="7692"/>
          <a:stretch>
            <a:fillRect/>
          </a:stretch>
        </p:blipFill>
        <p:spPr bwMode="auto">
          <a:xfrm>
            <a:off x="5867400" y="5410200"/>
            <a:ext cx="2133600"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23</a:t>
            </a:fld>
            <a:endParaRPr lang="en-US" dirty="0"/>
          </a:p>
        </p:txBody>
      </p:sp>
    </p:spTree>
    <p:extLst>
      <p:ext uri="{BB962C8B-B14F-4D97-AF65-F5344CB8AC3E}">
        <p14:creationId xmlns:p14="http://schemas.microsoft.com/office/powerpoint/2010/main" xmlns="" val="124005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362200" y="101600"/>
            <a:ext cx="9144000" cy="629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2400" b="1" dirty="0"/>
              <a:t>Loose or open contact area </a:t>
            </a:r>
          </a:p>
          <a:p>
            <a:r>
              <a:rPr lang="en-US" sz="2400" b="1" dirty="0"/>
              <a:t>	</a:t>
            </a:r>
            <a:r>
              <a:rPr lang="en-US" sz="2400" dirty="0"/>
              <a:t>Continuity of the embrasures with each other and with interdental col. </a:t>
            </a:r>
          </a:p>
          <a:p>
            <a:endParaRPr lang="en-US" sz="2400" dirty="0"/>
          </a:p>
          <a:p>
            <a:endParaRPr lang="en-US" sz="2400" dirty="0"/>
          </a:p>
          <a:p>
            <a:endParaRPr lang="en-US" sz="2400" dirty="0"/>
          </a:p>
          <a:p>
            <a:r>
              <a:rPr lang="en-US" sz="2400" b="1" dirty="0"/>
              <a:t>Contact configuration </a:t>
            </a:r>
          </a:p>
          <a:p>
            <a:r>
              <a:rPr lang="en-US" sz="2400" b="1" dirty="0"/>
              <a:t>Flat -&gt; </a:t>
            </a:r>
            <a:r>
              <a:rPr lang="en-US" sz="2400" dirty="0"/>
              <a:t> broad </a:t>
            </a:r>
            <a:r>
              <a:rPr lang="en-US" sz="2400" dirty="0" err="1"/>
              <a:t>buccally</a:t>
            </a:r>
            <a:r>
              <a:rPr lang="en-US" sz="2400" dirty="0"/>
              <a:t>, </a:t>
            </a:r>
            <a:r>
              <a:rPr lang="en-US" sz="2400" dirty="0" err="1"/>
              <a:t>lingually</a:t>
            </a:r>
            <a:r>
              <a:rPr lang="en-US" sz="2400" dirty="0"/>
              <a:t> or </a:t>
            </a:r>
            <a:r>
              <a:rPr lang="en-US" sz="2400" dirty="0" err="1"/>
              <a:t>gingivally</a:t>
            </a:r>
            <a:r>
              <a:rPr lang="en-US" sz="2400" dirty="0"/>
              <a:t>. </a:t>
            </a:r>
          </a:p>
          <a:p>
            <a:endParaRPr lang="en-US" sz="2400" dirty="0"/>
          </a:p>
          <a:p>
            <a:endParaRPr lang="en-US" sz="2400" dirty="0"/>
          </a:p>
          <a:p>
            <a:endParaRPr lang="en-US" sz="2400" dirty="0"/>
          </a:p>
          <a:p>
            <a:endParaRPr lang="en-US" sz="2400" dirty="0"/>
          </a:p>
          <a:p>
            <a:r>
              <a:rPr lang="en-US" sz="2400" dirty="0"/>
              <a:t>Excessive convexity -&gt; Diminish the extent of contact area. </a:t>
            </a:r>
          </a:p>
          <a:p>
            <a:endParaRPr lang="en-US" sz="2400" dirty="0"/>
          </a:p>
          <a:p>
            <a:endParaRPr lang="en-US" sz="2400" dirty="0"/>
          </a:p>
          <a:p>
            <a:endParaRPr lang="en-US" sz="2400" dirty="0"/>
          </a:p>
          <a:p>
            <a:endParaRPr lang="en-US" sz="2400" dirty="0"/>
          </a:p>
        </p:txBody>
      </p:sp>
      <p:pic>
        <p:nvPicPr>
          <p:cNvPr id="5" name="Picture 5" descr="DSCN5798"/>
          <p:cNvPicPr>
            <a:picLocks noChangeAspect="1" noChangeArrowheads="1"/>
          </p:cNvPicPr>
          <p:nvPr/>
        </p:nvPicPr>
        <p:blipFill>
          <a:blip r:embed="rId2">
            <a:lum bright="12000" contrast="60000"/>
            <a:extLst>
              <a:ext uri="{28A0092B-C50C-407E-A947-70E740481C1C}">
                <a14:useLocalDpi xmlns:a14="http://schemas.microsoft.com/office/drawing/2010/main" xmlns="" val="0"/>
              </a:ext>
            </a:extLst>
          </a:blip>
          <a:srcRect b="11111"/>
          <a:stretch>
            <a:fillRect/>
          </a:stretch>
        </p:blipFill>
        <p:spPr>
          <a:xfrm>
            <a:off x="6019800" y="838200"/>
            <a:ext cx="228600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DSCN5800"/>
          <p:cNvPicPr>
            <a:picLocks noChangeAspect="1" noChangeArrowheads="1"/>
          </p:cNvPicPr>
          <p:nvPr/>
        </p:nvPicPr>
        <p:blipFill>
          <a:blip r:embed="rId3">
            <a:lum bright="36000" contrast="48000"/>
            <a:extLst>
              <a:ext uri="{28A0092B-C50C-407E-A947-70E740481C1C}">
                <a14:useLocalDpi xmlns:a14="http://schemas.microsoft.com/office/drawing/2010/main" xmlns="" val="0"/>
              </a:ext>
            </a:extLst>
          </a:blip>
          <a:srcRect l="2942" t="2942" b="10785"/>
          <a:stretch>
            <a:fillRect/>
          </a:stretch>
        </p:blipFill>
        <p:spPr>
          <a:xfrm>
            <a:off x="3200400" y="4857750"/>
            <a:ext cx="2514600" cy="188753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7" descr="DSCN5799"/>
          <p:cNvPicPr>
            <a:picLocks noChangeAspect="1" noChangeArrowheads="1"/>
          </p:cNvPicPr>
          <p:nvPr/>
        </p:nvPicPr>
        <p:blipFill>
          <a:blip r:embed="rId4">
            <a:lum bright="24000" contrast="84000"/>
            <a:extLst>
              <a:ext uri="{28A0092B-C50C-407E-A947-70E740481C1C}">
                <a14:useLocalDpi xmlns:a14="http://schemas.microsoft.com/office/drawing/2010/main" xmlns="" val="0"/>
              </a:ext>
            </a:extLst>
          </a:blip>
          <a:srcRect/>
          <a:stretch>
            <a:fillRect/>
          </a:stretch>
        </p:blipFill>
        <p:spPr bwMode="auto">
          <a:xfrm>
            <a:off x="5486400" y="3124200"/>
            <a:ext cx="182880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descr="DSCN5795"/>
          <p:cNvPicPr>
            <a:picLocks noChangeAspect="1" noChangeArrowheads="1"/>
          </p:cNvPicPr>
          <p:nvPr/>
        </p:nvPicPr>
        <p:blipFill>
          <a:blip r:embed="rId5">
            <a:lum bright="36000" contrast="72000"/>
            <a:extLst>
              <a:ext uri="{28A0092B-C50C-407E-A947-70E740481C1C}">
                <a14:useLocalDpi xmlns:a14="http://schemas.microsoft.com/office/drawing/2010/main" xmlns="" val="0"/>
              </a:ext>
            </a:extLst>
          </a:blip>
          <a:srcRect/>
          <a:stretch>
            <a:fillRect/>
          </a:stretch>
        </p:blipFill>
        <p:spPr>
          <a:xfrm>
            <a:off x="7848600" y="4894263"/>
            <a:ext cx="2362200" cy="177323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24</a:t>
            </a:fld>
            <a:endParaRPr lang="en-US" dirty="0"/>
          </a:p>
        </p:txBody>
      </p:sp>
    </p:spTree>
    <p:extLst>
      <p:ext uri="{BB962C8B-B14F-4D97-AF65-F5344CB8AC3E}">
        <p14:creationId xmlns:p14="http://schemas.microsoft.com/office/powerpoint/2010/main" xmlns="" val="2718394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659285"/>
            <a:ext cx="9448800" cy="3108543"/>
          </a:xfrm>
          <a:prstGeom prst="rect">
            <a:avLst/>
          </a:prstGeom>
        </p:spPr>
        <p:txBody>
          <a:bodyPr wrap="square">
            <a:spAutoFit/>
          </a:bodyPr>
          <a:lstStyle/>
          <a:p>
            <a:pPr>
              <a:lnSpc>
                <a:spcPct val="140000"/>
              </a:lnSpc>
            </a:pPr>
            <a:r>
              <a:rPr lang="en-US" sz="2000" dirty="0">
                <a:latin typeface="Tahoma" panose="020B0604030504040204" pitchFamily="34" charset="0"/>
              </a:rPr>
              <a:t>Leads to </a:t>
            </a:r>
          </a:p>
          <a:p>
            <a:pPr marL="800100" lvl="1" indent="-342900">
              <a:lnSpc>
                <a:spcPct val="140000"/>
              </a:lnSpc>
              <a:buFont typeface="Arial" panose="020B0604020202020204" pitchFamily="34" charset="0"/>
              <a:buChar char="•"/>
            </a:pPr>
            <a:r>
              <a:rPr lang="en-US" sz="2000" dirty="0">
                <a:latin typeface="Tahoma" panose="020B0604030504040204" pitchFamily="34" charset="0"/>
              </a:rPr>
              <a:t>Broadening and </a:t>
            </a:r>
            <a:r>
              <a:rPr lang="en-US" sz="2000" dirty="0" err="1">
                <a:latin typeface="Tahoma" panose="020B0604030504040204" pitchFamily="34" charset="0"/>
              </a:rPr>
              <a:t>mislocating</a:t>
            </a:r>
            <a:r>
              <a:rPr lang="en-US" sz="2000" dirty="0">
                <a:latin typeface="Tahoma" panose="020B0604030504040204" pitchFamily="34" charset="0"/>
              </a:rPr>
              <a:t> contact area </a:t>
            </a:r>
          </a:p>
          <a:p>
            <a:pPr marL="800100" lvl="1" indent="-342900">
              <a:lnSpc>
                <a:spcPct val="140000"/>
              </a:lnSpc>
              <a:buFont typeface="Arial" panose="020B0604020202020204" pitchFamily="34" charset="0"/>
              <a:buChar char="•"/>
            </a:pPr>
            <a:r>
              <a:rPr lang="en-US" sz="2000" dirty="0">
                <a:latin typeface="Tahoma" panose="020B0604030504040204" pitchFamily="34" charset="0"/>
              </a:rPr>
              <a:t>Immobilize the contacting teeth. </a:t>
            </a:r>
          </a:p>
          <a:p>
            <a:pPr marL="800100" lvl="1" indent="-342900">
              <a:lnSpc>
                <a:spcPct val="140000"/>
              </a:lnSpc>
              <a:buFont typeface="Arial" panose="020B0604020202020204" pitchFamily="34" charset="0"/>
              <a:buChar char="•"/>
            </a:pPr>
            <a:r>
              <a:rPr lang="en-US" sz="2000" dirty="0">
                <a:latin typeface="Tahoma" panose="020B0604030504040204" pitchFamily="34" charset="0"/>
              </a:rPr>
              <a:t>Depriving them of normal stimulating physiological movements. </a:t>
            </a:r>
          </a:p>
          <a:p>
            <a:pPr marL="800100" lvl="1" indent="-342900">
              <a:lnSpc>
                <a:spcPct val="140000"/>
              </a:lnSpc>
              <a:buFont typeface="Arial" panose="020B0604020202020204" pitchFamily="34" charset="0"/>
              <a:buChar char="•"/>
            </a:pPr>
            <a:r>
              <a:rPr lang="en-US" sz="2000" dirty="0">
                <a:latin typeface="Tahoma" panose="020B0604030504040204" pitchFamily="34" charset="0"/>
              </a:rPr>
              <a:t>Periodontitis and mechanical breakdown. </a:t>
            </a:r>
          </a:p>
          <a:p>
            <a:pPr marL="800100" lvl="1" indent="-342900">
              <a:lnSpc>
                <a:spcPct val="140000"/>
              </a:lnSpc>
              <a:buFont typeface="Arial" panose="020B0604020202020204" pitchFamily="34" charset="0"/>
              <a:buChar char="•"/>
            </a:pPr>
            <a:r>
              <a:rPr lang="en-US" sz="2000" dirty="0">
                <a:latin typeface="Tahoma" panose="020B0604030504040204" pitchFamily="34" charset="0"/>
              </a:rPr>
              <a:t>Impossible to create the proper size of marginal ridge or adjacent </a:t>
            </a:r>
            <a:r>
              <a:rPr lang="en-US" sz="2000" dirty="0" err="1">
                <a:latin typeface="Tahoma" panose="020B0604030504040204" pitchFamily="34" charset="0"/>
              </a:rPr>
              <a:t>occlusal</a:t>
            </a:r>
            <a:r>
              <a:rPr lang="en-US" sz="2000" dirty="0">
                <a:latin typeface="Tahoma" panose="020B0604030504040204" pitchFamily="34" charset="0"/>
              </a:rPr>
              <a:t> anatomy. </a:t>
            </a: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25</a:t>
            </a:fld>
            <a:endParaRPr lang="en-US" dirty="0"/>
          </a:p>
        </p:txBody>
      </p:sp>
    </p:spTree>
    <p:extLst>
      <p:ext uri="{BB962C8B-B14F-4D97-AF65-F5344CB8AC3E}">
        <p14:creationId xmlns:p14="http://schemas.microsoft.com/office/powerpoint/2010/main" xmlns="" val="31723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905000" y="1600200"/>
            <a:ext cx="9144000" cy="137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2400"/>
              <a:t>Concavity -&gt; Occurs in restoring adjacent teeth simultaneously </a:t>
            </a:r>
          </a:p>
          <a:p>
            <a:r>
              <a:rPr lang="en-US" sz="2400"/>
              <a:t>Adjacent restoration with convex proximal surface</a:t>
            </a:r>
          </a:p>
          <a:p>
            <a:pPr>
              <a:spcBef>
                <a:spcPct val="50000"/>
              </a:spcBef>
            </a:pPr>
            <a:endParaRPr lang="en-US" sz="2400"/>
          </a:p>
        </p:txBody>
      </p:sp>
      <p:pic>
        <p:nvPicPr>
          <p:cNvPr id="5" name="Picture 5" descr="DSCN5802"/>
          <p:cNvPicPr>
            <a:picLocks noChangeAspect="1" noChangeArrowheads="1"/>
          </p:cNvPicPr>
          <p:nvPr/>
        </p:nvPicPr>
        <p:blipFill>
          <a:blip r:embed="rId2">
            <a:lum bright="30000" contrast="72000"/>
            <a:extLst>
              <a:ext uri="{28A0092B-C50C-407E-A947-70E740481C1C}">
                <a14:useLocalDpi xmlns:a14="http://schemas.microsoft.com/office/drawing/2010/main" xmlns="" val="0"/>
              </a:ext>
            </a:extLst>
          </a:blip>
          <a:srcRect/>
          <a:stretch>
            <a:fillRect/>
          </a:stretch>
        </p:blipFill>
        <p:spPr>
          <a:xfrm>
            <a:off x="2667000" y="3200400"/>
            <a:ext cx="2971800" cy="223043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descr="DSCN5803"/>
          <p:cNvPicPr>
            <a:picLocks noChangeAspect="1" noChangeArrowheads="1"/>
          </p:cNvPicPr>
          <p:nvPr/>
        </p:nvPicPr>
        <p:blipFill>
          <a:blip r:embed="rId3">
            <a:lum bright="30000" contrast="84000"/>
            <a:extLst>
              <a:ext uri="{28A0092B-C50C-407E-A947-70E740481C1C}">
                <a14:useLocalDpi xmlns:a14="http://schemas.microsoft.com/office/drawing/2010/main" xmlns="" val="0"/>
              </a:ext>
            </a:extLst>
          </a:blip>
          <a:srcRect/>
          <a:stretch>
            <a:fillRect/>
          </a:stretch>
        </p:blipFill>
        <p:spPr>
          <a:xfrm>
            <a:off x="7010400" y="3200400"/>
            <a:ext cx="2971800" cy="22288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26</a:t>
            </a:fld>
            <a:endParaRPr lang="en-US" dirty="0"/>
          </a:p>
        </p:txBody>
      </p:sp>
    </p:spTree>
    <p:extLst>
      <p:ext uri="{BB962C8B-B14F-4D97-AF65-F5344CB8AC3E}">
        <p14:creationId xmlns:p14="http://schemas.microsoft.com/office/powerpoint/2010/main" xmlns="" val="2894795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533400"/>
            <a:ext cx="8686800" cy="5521512"/>
          </a:xfrm>
          <a:prstGeom prst="rect">
            <a:avLst/>
          </a:prstGeom>
        </p:spPr>
        <p:txBody>
          <a:bodyPr wrap="square">
            <a:spAutoFit/>
          </a:bodyPr>
          <a:lstStyle/>
          <a:p>
            <a:pPr>
              <a:lnSpc>
                <a:spcPct val="140000"/>
              </a:lnSpc>
            </a:pPr>
            <a:r>
              <a:rPr lang="en-US" b="1" dirty="0">
                <a:latin typeface="Tahoma" panose="020B0604030504040204" pitchFamily="34" charset="0"/>
              </a:rPr>
              <a:t>Open contacts </a:t>
            </a:r>
          </a:p>
          <a:p>
            <a:pPr>
              <a:lnSpc>
                <a:spcPct val="140000"/>
              </a:lnSpc>
            </a:pPr>
            <a:r>
              <a:rPr lang="en-US" b="1" dirty="0">
                <a:latin typeface="Tahoma" panose="020B0604030504040204" pitchFamily="34" charset="0"/>
              </a:rPr>
              <a:t>Clinical findings </a:t>
            </a:r>
            <a:endParaRPr lang="en-US" dirty="0">
              <a:latin typeface="Tahoma" panose="020B0604030504040204" pitchFamily="34" charset="0"/>
            </a:endParaRPr>
          </a:p>
          <a:p>
            <a:pPr marL="285750" indent="-285750">
              <a:lnSpc>
                <a:spcPct val="140000"/>
              </a:lnSpc>
              <a:buFont typeface="Arial" panose="020B0604020202020204" pitchFamily="34" charset="0"/>
              <a:buChar char="•"/>
            </a:pPr>
            <a:r>
              <a:rPr lang="en-US" dirty="0">
                <a:latin typeface="Tahoma" panose="020B0604030504040204" pitchFamily="34" charset="0"/>
              </a:rPr>
              <a:t>Food impaction / retention </a:t>
            </a:r>
          </a:p>
          <a:p>
            <a:pPr marL="285750" indent="-285750">
              <a:lnSpc>
                <a:spcPct val="140000"/>
              </a:lnSpc>
              <a:buFont typeface="Arial" panose="020B0604020202020204" pitchFamily="34" charset="0"/>
              <a:buChar char="•"/>
            </a:pPr>
            <a:r>
              <a:rPr lang="en-US" dirty="0">
                <a:latin typeface="Tahoma" panose="020B0604030504040204" pitchFamily="34" charset="0"/>
              </a:rPr>
              <a:t>Gingival recession </a:t>
            </a:r>
          </a:p>
          <a:p>
            <a:pPr marL="285750" indent="-285750">
              <a:lnSpc>
                <a:spcPct val="140000"/>
              </a:lnSpc>
              <a:buFont typeface="Arial" panose="020B0604020202020204" pitchFamily="34" charset="0"/>
              <a:buChar char="•"/>
            </a:pPr>
            <a:r>
              <a:rPr lang="en-US" dirty="0">
                <a:latin typeface="Tahoma" panose="020B0604030504040204" pitchFamily="34" charset="0"/>
              </a:rPr>
              <a:t>Gingival inflammation </a:t>
            </a:r>
          </a:p>
          <a:p>
            <a:pPr marL="285750" indent="-285750">
              <a:lnSpc>
                <a:spcPct val="140000"/>
              </a:lnSpc>
              <a:buFont typeface="Arial" panose="020B0604020202020204" pitchFamily="34" charset="0"/>
              <a:buChar char="•"/>
            </a:pPr>
            <a:r>
              <a:rPr lang="en-US" dirty="0">
                <a:latin typeface="Tahoma" panose="020B0604030504040204" pitchFamily="34" charset="0"/>
              </a:rPr>
              <a:t>Fractured restoration </a:t>
            </a:r>
          </a:p>
          <a:p>
            <a:pPr marL="285750" indent="-285750">
              <a:lnSpc>
                <a:spcPct val="140000"/>
              </a:lnSpc>
              <a:buFont typeface="Arial" panose="020B0604020202020204" pitchFamily="34" charset="0"/>
              <a:buChar char="•"/>
            </a:pPr>
            <a:r>
              <a:rPr lang="en-US" dirty="0">
                <a:latin typeface="Tahoma" panose="020B0604030504040204" pitchFamily="34" charset="0"/>
              </a:rPr>
              <a:t>Faulty occlusion -&gt; distal migration of untreated tooth</a:t>
            </a:r>
          </a:p>
          <a:p>
            <a:pPr marL="285750" indent="-285750">
              <a:lnSpc>
                <a:spcPct val="140000"/>
              </a:lnSpc>
              <a:buFont typeface="Arial" panose="020B0604020202020204" pitchFamily="34" charset="0"/>
              <a:buChar char="•"/>
            </a:pPr>
            <a:r>
              <a:rPr lang="en-US" dirty="0">
                <a:latin typeface="Tahoma" panose="020B0604030504040204" pitchFamily="34" charset="0"/>
              </a:rPr>
              <a:t>Gingival irritation </a:t>
            </a:r>
          </a:p>
          <a:p>
            <a:pPr marL="285750" indent="-285750">
              <a:lnSpc>
                <a:spcPct val="140000"/>
              </a:lnSpc>
              <a:buFont typeface="Arial" panose="020B0604020202020204" pitchFamily="34" charset="0"/>
              <a:buChar char="•"/>
            </a:pPr>
            <a:r>
              <a:rPr lang="en-US" dirty="0">
                <a:latin typeface="Tahoma" panose="020B0604030504040204" pitchFamily="34" charset="0"/>
              </a:rPr>
              <a:t>Periodontal complication -&gt; acute abscess or bone loss. </a:t>
            </a:r>
          </a:p>
          <a:p>
            <a:pPr marL="285750" indent="-285750">
              <a:lnSpc>
                <a:spcPct val="140000"/>
              </a:lnSpc>
              <a:buFont typeface="Arial" panose="020B0604020202020204" pitchFamily="34" charset="0"/>
              <a:buChar char="•"/>
            </a:pPr>
            <a:r>
              <a:rPr lang="en-US" dirty="0">
                <a:latin typeface="Tahoma" panose="020B0604030504040204" pitchFamily="34" charset="0"/>
              </a:rPr>
              <a:t>Shifting of teeth (mesial drift). </a:t>
            </a:r>
            <a:endParaRPr lang="en-US" b="1" dirty="0">
              <a:latin typeface="Tahoma" panose="020B0604030504040204" pitchFamily="34" charset="0"/>
            </a:endParaRPr>
          </a:p>
          <a:p>
            <a:pPr>
              <a:lnSpc>
                <a:spcPct val="140000"/>
              </a:lnSpc>
            </a:pPr>
            <a:r>
              <a:rPr lang="en-US" b="1" dirty="0">
                <a:latin typeface="Tahoma" panose="020B0604030504040204" pitchFamily="34" charset="0"/>
              </a:rPr>
              <a:t>Examination of proximal contact relationship </a:t>
            </a:r>
            <a:endParaRPr lang="en-US" dirty="0">
              <a:latin typeface="Tahoma" panose="020B0604030504040204" pitchFamily="34" charset="0"/>
            </a:endParaRPr>
          </a:p>
          <a:p>
            <a:pPr marL="285750" indent="-285750">
              <a:lnSpc>
                <a:spcPct val="140000"/>
              </a:lnSpc>
              <a:buFont typeface="Arial" panose="020B0604020202020204" pitchFamily="34" charset="0"/>
              <a:buChar char="•"/>
            </a:pPr>
            <a:r>
              <a:rPr lang="en-US" dirty="0">
                <a:latin typeface="Tahoma" panose="020B0604030504040204" pitchFamily="34" charset="0"/>
              </a:rPr>
              <a:t>Visual inspection </a:t>
            </a:r>
          </a:p>
          <a:p>
            <a:pPr marL="285750" indent="-285750">
              <a:lnSpc>
                <a:spcPct val="140000"/>
              </a:lnSpc>
              <a:buFont typeface="Arial" panose="020B0604020202020204" pitchFamily="34" charset="0"/>
              <a:buChar char="•"/>
            </a:pPr>
            <a:r>
              <a:rPr lang="en-US" dirty="0">
                <a:latin typeface="Tahoma" panose="020B0604030504040204" pitchFamily="34" charset="0"/>
              </a:rPr>
              <a:t>Digital test </a:t>
            </a:r>
          </a:p>
          <a:p>
            <a:pPr marL="285750" indent="-285750">
              <a:lnSpc>
                <a:spcPct val="140000"/>
              </a:lnSpc>
              <a:buFont typeface="Arial" panose="020B0604020202020204" pitchFamily="34" charset="0"/>
              <a:buChar char="•"/>
            </a:pPr>
            <a:r>
              <a:rPr lang="en-US" dirty="0">
                <a:latin typeface="Tahoma" panose="020B0604030504040204" pitchFamily="34" charset="0"/>
              </a:rPr>
              <a:t>Radiographic -&gt; paralleling technique </a:t>
            </a: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27</a:t>
            </a:fld>
            <a:endParaRPr lang="en-US" dirty="0"/>
          </a:p>
        </p:txBody>
      </p:sp>
    </p:spTree>
    <p:extLst>
      <p:ext uri="{BB962C8B-B14F-4D97-AF65-F5344CB8AC3E}">
        <p14:creationId xmlns:p14="http://schemas.microsoft.com/office/powerpoint/2010/main" xmlns="" val="142469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204484"/>
            <a:ext cx="10210800" cy="4358116"/>
          </a:xfrm>
          <a:prstGeom prst="rect">
            <a:avLst/>
          </a:prstGeom>
        </p:spPr>
        <p:txBody>
          <a:bodyPr wrap="square">
            <a:spAutoFit/>
          </a:bodyPr>
          <a:lstStyle/>
          <a:p>
            <a:pPr>
              <a:lnSpc>
                <a:spcPct val="140000"/>
              </a:lnSpc>
            </a:pPr>
            <a:r>
              <a:rPr lang="en-US" b="1" dirty="0">
                <a:latin typeface="Tahoma" panose="020B0604030504040204" pitchFamily="34" charset="0"/>
              </a:rPr>
              <a:t>Visual inspection </a:t>
            </a:r>
            <a:endParaRPr lang="en-US" dirty="0">
              <a:latin typeface="Tahoma" panose="020B0604030504040204" pitchFamily="34" charset="0"/>
            </a:endParaRPr>
          </a:p>
          <a:p>
            <a:pPr>
              <a:lnSpc>
                <a:spcPct val="140000"/>
              </a:lnSpc>
            </a:pPr>
            <a:r>
              <a:rPr lang="en-US" dirty="0">
                <a:latin typeface="Tahoma" panose="020B0604030504040204" pitchFamily="34" charset="0"/>
              </a:rPr>
              <a:t>Viewing the contact from the </a:t>
            </a:r>
            <a:r>
              <a:rPr lang="en-US" dirty="0" err="1">
                <a:latin typeface="Tahoma" panose="020B0604030504040204" pitchFamily="34" charset="0"/>
              </a:rPr>
              <a:t>occlusal</a:t>
            </a:r>
            <a:r>
              <a:rPr lang="en-US" dirty="0">
                <a:latin typeface="Tahoma" panose="020B0604030504040204" pitchFamily="34" charset="0"/>
              </a:rPr>
              <a:t> and </a:t>
            </a:r>
            <a:r>
              <a:rPr lang="en-US" dirty="0" err="1">
                <a:latin typeface="Tahoma" panose="020B0604030504040204" pitchFamily="34" charset="0"/>
              </a:rPr>
              <a:t>incisal</a:t>
            </a:r>
            <a:r>
              <a:rPr lang="en-US" dirty="0">
                <a:latin typeface="Tahoma" panose="020B0604030504040204" pitchFamily="34" charset="0"/>
              </a:rPr>
              <a:t> areas allows an evaluation of the contact and adjacent tooth contour. </a:t>
            </a:r>
          </a:p>
          <a:p>
            <a:pPr>
              <a:lnSpc>
                <a:spcPct val="140000"/>
              </a:lnSpc>
            </a:pPr>
            <a:r>
              <a:rPr lang="en-US" dirty="0">
                <a:latin typeface="Tahoma" panose="020B0604030504040204" pitchFamily="34" charset="0"/>
              </a:rPr>
              <a:t>Viewing the contact from the </a:t>
            </a:r>
            <a:r>
              <a:rPr lang="en-US" dirty="0" err="1">
                <a:latin typeface="Tahoma" panose="020B0604030504040204" pitchFamily="34" charset="0"/>
              </a:rPr>
              <a:t>buccal</a:t>
            </a:r>
            <a:r>
              <a:rPr lang="en-US" dirty="0">
                <a:latin typeface="Tahoma" panose="020B0604030504040204" pitchFamily="34" charset="0"/>
              </a:rPr>
              <a:t> or lingual aspect in either aspect with the aid of a mirror to reflect light into the area is extremely helpful. </a:t>
            </a:r>
          </a:p>
          <a:p>
            <a:pPr>
              <a:lnSpc>
                <a:spcPct val="140000"/>
              </a:lnSpc>
            </a:pPr>
            <a:endParaRPr lang="en-US" b="1" dirty="0">
              <a:latin typeface="Tahoma" panose="020B0604030504040204" pitchFamily="34" charset="0"/>
            </a:endParaRPr>
          </a:p>
          <a:p>
            <a:pPr>
              <a:lnSpc>
                <a:spcPct val="140000"/>
              </a:lnSpc>
            </a:pPr>
            <a:r>
              <a:rPr lang="en-US" b="1" dirty="0">
                <a:latin typeface="Tahoma" panose="020B0604030504040204" pitchFamily="34" charset="0"/>
              </a:rPr>
              <a:t>Digital test </a:t>
            </a:r>
            <a:endParaRPr lang="en-US" dirty="0">
              <a:latin typeface="Tahoma" panose="020B0604030504040204" pitchFamily="34" charset="0"/>
            </a:endParaRPr>
          </a:p>
          <a:p>
            <a:pPr>
              <a:lnSpc>
                <a:spcPct val="140000"/>
              </a:lnSpc>
            </a:pPr>
            <a:r>
              <a:rPr lang="en-US" dirty="0">
                <a:latin typeface="Tahoma" panose="020B0604030504040204" pitchFamily="34" charset="0"/>
              </a:rPr>
              <a:t>A </a:t>
            </a:r>
            <a:r>
              <a:rPr lang="en-US" b="1" dirty="0">
                <a:latin typeface="Tahoma" panose="020B0604030504040204" pitchFamily="34" charset="0"/>
              </a:rPr>
              <a:t>fine </a:t>
            </a:r>
            <a:r>
              <a:rPr lang="en-US" b="1" dirty="0" err="1">
                <a:latin typeface="Tahoma" panose="020B0604030504040204" pitchFamily="34" charset="0"/>
              </a:rPr>
              <a:t>unwaxed</a:t>
            </a:r>
            <a:r>
              <a:rPr lang="en-US" b="1" dirty="0">
                <a:latin typeface="Tahoma" panose="020B0604030504040204" pitchFamily="34" charset="0"/>
              </a:rPr>
              <a:t> dental floss </a:t>
            </a:r>
            <a:r>
              <a:rPr lang="en-US" dirty="0">
                <a:latin typeface="Tahoma" panose="020B0604030504040204" pitchFamily="34" charset="0"/>
              </a:rPr>
              <a:t>is a valuable aid in the assessment of the breadth of contact and its lightness. </a:t>
            </a:r>
          </a:p>
          <a:p>
            <a:pPr>
              <a:lnSpc>
                <a:spcPct val="140000"/>
              </a:lnSpc>
            </a:pPr>
            <a:r>
              <a:rPr lang="en-US" dirty="0">
                <a:latin typeface="Tahoma" panose="020B0604030504040204" pitchFamily="34" charset="0"/>
              </a:rPr>
              <a:t>This test is made by first passing the floss obliquely through the </a:t>
            </a:r>
            <a:r>
              <a:rPr lang="en-US" dirty="0" err="1">
                <a:latin typeface="Tahoma" panose="020B0604030504040204" pitchFamily="34" charset="0"/>
              </a:rPr>
              <a:t>buccal</a:t>
            </a:r>
            <a:r>
              <a:rPr lang="en-US" dirty="0">
                <a:latin typeface="Tahoma" panose="020B0604030504040204" pitchFamily="34" charset="0"/>
              </a:rPr>
              <a:t> embrasure and judging the cervical and lingual extent of the contact as the floss is removed. </a:t>
            </a: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28</a:t>
            </a:fld>
            <a:endParaRPr lang="en-US" dirty="0"/>
          </a:p>
        </p:txBody>
      </p:sp>
    </p:spTree>
    <p:extLst>
      <p:ext uri="{BB962C8B-B14F-4D97-AF65-F5344CB8AC3E}">
        <p14:creationId xmlns:p14="http://schemas.microsoft.com/office/powerpoint/2010/main" xmlns="" val="387140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447800"/>
            <a:ext cx="8610600" cy="3293209"/>
          </a:xfrm>
          <a:prstGeom prst="rect">
            <a:avLst/>
          </a:prstGeom>
        </p:spPr>
        <p:txBody>
          <a:bodyPr wrap="square">
            <a:spAutoFit/>
          </a:bodyPr>
          <a:lstStyle/>
          <a:p>
            <a:pPr>
              <a:lnSpc>
                <a:spcPct val="130000"/>
              </a:lnSpc>
            </a:pPr>
            <a:r>
              <a:rPr lang="en-US" sz="3200" b="1" dirty="0">
                <a:latin typeface="Tahoma" panose="020B0604030504040204" pitchFamily="34" charset="0"/>
              </a:rPr>
              <a:t>Management </a:t>
            </a:r>
            <a:endParaRPr lang="en-US" sz="3200" dirty="0">
              <a:latin typeface="Tahoma" panose="020B0604030504040204" pitchFamily="34" charset="0"/>
            </a:endParaRPr>
          </a:p>
          <a:p>
            <a:pPr marL="457200" indent="-457200">
              <a:lnSpc>
                <a:spcPct val="130000"/>
              </a:lnSpc>
              <a:buFont typeface="Arial" panose="020B0604020202020204" pitchFamily="34" charset="0"/>
              <a:buChar char="•"/>
            </a:pPr>
            <a:r>
              <a:rPr lang="en-US" sz="3200" dirty="0">
                <a:latin typeface="Tahoma" panose="020B0604030504040204" pitchFamily="34" charset="0"/>
              </a:rPr>
              <a:t>Replace restoration using either same restorative material or different material. </a:t>
            </a:r>
          </a:p>
          <a:p>
            <a:pPr marL="457200" indent="-457200">
              <a:lnSpc>
                <a:spcPct val="130000"/>
              </a:lnSpc>
              <a:buFont typeface="Arial" panose="020B0604020202020204" pitchFamily="34" charset="0"/>
              <a:buChar char="•"/>
            </a:pPr>
            <a:r>
              <a:rPr lang="en-US" sz="3200" dirty="0">
                <a:latin typeface="Tahoma" panose="020B0604030504040204" pitchFamily="34" charset="0"/>
              </a:rPr>
              <a:t>Place new restoration in adjacent tooth </a:t>
            </a:r>
          </a:p>
          <a:p>
            <a:pPr marL="457200" indent="-457200">
              <a:lnSpc>
                <a:spcPct val="130000"/>
              </a:lnSpc>
              <a:buFont typeface="Arial" panose="020B0604020202020204" pitchFamily="34" charset="0"/>
              <a:buChar char="•"/>
            </a:pPr>
            <a:r>
              <a:rPr lang="en-US" sz="3200" dirty="0">
                <a:latin typeface="Tahoma" panose="020B0604030504040204" pitchFamily="34" charset="0"/>
              </a:rPr>
              <a:t>Adjust occlusion. </a:t>
            </a:r>
            <a:endParaRPr lang="en-US" sz="3200" b="1" dirty="0">
              <a:latin typeface="Tahoma" panose="020B0604030504040204" pitchFamily="34" charset="0"/>
            </a:endParaRP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29</a:t>
            </a:fld>
            <a:endParaRPr lang="en-US" dirty="0"/>
          </a:p>
        </p:txBody>
      </p:sp>
    </p:spTree>
    <p:extLst>
      <p:ext uri="{BB962C8B-B14F-4D97-AF65-F5344CB8AC3E}">
        <p14:creationId xmlns:p14="http://schemas.microsoft.com/office/powerpoint/2010/main" xmlns="" val="54945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1673860" cy="513715"/>
          </a:xfrm>
          <a:prstGeom prst="rect">
            <a:avLst/>
          </a:prstGeom>
        </p:spPr>
        <p:txBody>
          <a:bodyPr vert="horz" wrap="square" lIns="0" tIns="12700" rIns="0" bIns="0" rtlCol="0">
            <a:spAutoFit/>
          </a:bodyPr>
          <a:lstStyle/>
          <a:p>
            <a:pPr marL="12700">
              <a:lnSpc>
                <a:spcPct val="100000"/>
              </a:lnSpc>
              <a:spcBef>
                <a:spcPts val="100"/>
              </a:spcBef>
            </a:pPr>
            <a:r>
              <a:rPr sz="3200" spc="-25" dirty="0">
                <a:solidFill>
                  <a:srgbClr val="8B7B57"/>
                </a:solidFill>
              </a:rPr>
              <a:t>C</a:t>
            </a:r>
            <a:r>
              <a:rPr sz="3200" spc="-5" dirty="0">
                <a:solidFill>
                  <a:srgbClr val="8B7B57"/>
                </a:solidFill>
              </a:rPr>
              <a:t>on</a:t>
            </a:r>
            <a:r>
              <a:rPr sz="3200" spc="-45" dirty="0">
                <a:solidFill>
                  <a:srgbClr val="8B7B57"/>
                </a:solidFill>
              </a:rPr>
              <a:t>t</a:t>
            </a:r>
            <a:r>
              <a:rPr sz="3200" dirty="0">
                <a:solidFill>
                  <a:srgbClr val="8B7B57"/>
                </a:solidFill>
              </a:rPr>
              <a:t>e</a:t>
            </a:r>
            <a:r>
              <a:rPr sz="3200" spc="-5" dirty="0">
                <a:solidFill>
                  <a:srgbClr val="8B7B57"/>
                </a:solidFill>
              </a:rPr>
              <a:t>n</a:t>
            </a:r>
            <a:r>
              <a:rPr sz="3200" spc="5" dirty="0">
                <a:solidFill>
                  <a:srgbClr val="8B7B57"/>
                </a:solidFill>
              </a:rPr>
              <a:t>t</a:t>
            </a:r>
            <a:r>
              <a:rPr sz="3200" dirty="0">
                <a:solidFill>
                  <a:srgbClr val="8B7B57"/>
                </a:solidFill>
              </a:rPr>
              <a:t>s</a:t>
            </a:r>
            <a:endParaRPr sz="3200"/>
          </a:p>
        </p:txBody>
      </p:sp>
      <p:sp>
        <p:nvSpPr>
          <p:cNvPr id="4" name="object 4"/>
          <p:cNvSpPr txBox="1"/>
          <p:nvPr/>
        </p:nvSpPr>
        <p:spPr>
          <a:xfrm>
            <a:off x="11756774" y="6500674"/>
            <a:ext cx="14605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a:t>
            </a:fld>
            <a:endParaRPr sz="1400">
              <a:latin typeface="Corbel"/>
              <a:cs typeface="Corbel"/>
            </a:endParaRPr>
          </a:p>
        </p:txBody>
      </p:sp>
      <p:sp>
        <p:nvSpPr>
          <p:cNvPr id="3" name="object 3"/>
          <p:cNvSpPr txBox="1"/>
          <p:nvPr/>
        </p:nvSpPr>
        <p:spPr>
          <a:xfrm>
            <a:off x="3048000" y="1006475"/>
            <a:ext cx="6851966" cy="5845190"/>
          </a:xfrm>
          <a:prstGeom prst="rect">
            <a:avLst/>
          </a:prstGeom>
        </p:spPr>
        <p:txBody>
          <a:bodyPr vert="horz" wrap="square" lIns="0" tIns="88900" rIns="0" bIns="0" rtlCol="0">
            <a:spAutoFit/>
          </a:bodyPr>
          <a:lstStyle/>
          <a:p>
            <a:pPr marL="299085" indent="-287020">
              <a:lnSpc>
                <a:spcPct val="100000"/>
              </a:lnSpc>
              <a:spcBef>
                <a:spcPts val="700"/>
              </a:spcBef>
              <a:buClr>
                <a:srgbClr val="9E3611"/>
              </a:buClr>
              <a:buFont typeface="Arial"/>
              <a:buChar char="•"/>
              <a:tabLst>
                <a:tab pos="299085" algn="l"/>
                <a:tab pos="299720" algn="l"/>
              </a:tabLst>
            </a:pPr>
            <a:r>
              <a:rPr sz="2200" dirty="0">
                <a:latin typeface="Cambria" panose="02040503050406030204" pitchFamily="18" charset="0"/>
                <a:ea typeface="Cambria" panose="02040503050406030204" pitchFamily="18" charset="0"/>
                <a:cs typeface="Cambria"/>
              </a:rPr>
              <a:t>Introduction</a:t>
            </a:r>
          </a:p>
          <a:p>
            <a:pPr marL="299085" indent="-287020">
              <a:lnSpc>
                <a:spcPct val="100000"/>
              </a:lnSpc>
              <a:spcBef>
                <a:spcPts val="600"/>
              </a:spcBef>
              <a:buClr>
                <a:srgbClr val="9E3611"/>
              </a:buClr>
              <a:buFont typeface="Arial"/>
              <a:buChar char="•"/>
              <a:tabLst>
                <a:tab pos="299085" algn="l"/>
                <a:tab pos="299720" algn="l"/>
              </a:tabLst>
            </a:pPr>
            <a:r>
              <a:rPr sz="2200" spc="5" dirty="0">
                <a:latin typeface="Cambria" panose="02040503050406030204" pitchFamily="18" charset="0"/>
                <a:ea typeface="Cambria" panose="02040503050406030204" pitchFamily="18" charset="0"/>
                <a:cs typeface="Cambria"/>
              </a:rPr>
              <a:t>Contacts</a:t>
            </a:r>
            <a:endParaRPr lang="en-US" sz="2200" spc="5" dirty="0">
              <a:latin typeface="Cambria" panose="02040503050406030204" pitchFamily="18" charset="0"/>
              <a:ea typeface="Cambria" panose="02040503050406030204" pitchFamily="18" charset="0"/>
              <a:cs typeface="Cambria"/>
            </a:endParaRPr>
          </a:p>
          <a:p>
            <a:pPr marL="857250">
              <a:lnSpc>
                <a:spcPct val="100000"/>
              </a:lnSpc>
              <a:spcBef>
                <a:spcPts val="600"/>
              </a:spcBef>
              <a:buClr>
                <a:srgbClr val="9E3611"/>
              </a:buClr>
              <a:tabLst>
                <a:tab pos="299085" algn="l"/>
                <a:tab pos="299720" algn="l"/>
              </a:tabLst>
            </a:pPr>
            <a:r>
              <a:rPr lang="en-US" sz="2200" spc="5" dirty="0">
                <a:latin typeface="Cambria" panose="02040503050406030204" pitchFamily="18" charset="0"/>
                <a:ea typeface="Cambria" panose="02040503050406030204" pitchFamily="18" charset="0"/>
                <a:cs typeface="Cambria"/>
              </a:rPr>
              <a:t>Definition of contact area</a:t>
            </a:r>
          </a:p>
          <a:p>
            <a:pPr marL="857250">
              <a:lnSpc>
                <a:spcPct val="100000"/>
              </a:lnSpc>
              <a:spcBef>
                <a:spcPts val="600"/>
              </a:spcBef>
              <a:buClr>
                <a:srgbClr val="9E3611"/>
              </a:buClr>
              <a:tabLst>
                <a:tab pos="299085" algn="l"/>
                <a:tab pos="299720" algn="l"/>
              </a:tabLst>
            </a:pPr>
            <a:r>
              <a:rPr lang="en-US" sz="2200" spc="5" dirty="0">
                <a:latin typeface="Cambria" panose="02040503050406030204" pitchFamily="18" charset="0"/>
                <a:ea typeface="Cambria" panose="02040503050406030204" pitchFamily="18" charset="0"/>
                <a:cs typeface="Cambria"/>
              </a:rPr>
              <a:t>Types of contacts</a:t>
            </a:r>
            <a:endParaRPr sz="2200" dirty="0">
              <a:latin typeface="Cambria" panose="02040503050406030204" pitchFamily="18" charset="0"/>
              <a:ea typeface="Cambria" panose="02040503050406030204" pitchFamily="18" charset="0"/>
              <a:cs typeface="Cambria"/>
            </a:endParaRPr>
          </a:p>
          <a:p>
            <a:pPr marL="857250">
              <a:lnSpc>
                <a:spcPct val="100000"/>
              </a:lnSpc>
              <a:spcBef>
                <a:spcPts val="600"/>
              </a:spcBef>
              <a:buClr>
                <a:srgbClr val="9E3611"/>
              </a:buClr>
              <a:tabLst>
                <a:tab pos="299085" algn="l"/>
                <a:tab pos="299720" algn="l"/>
              </a:tabLst>
            </a:pPr>
            <a:r>
              <a:rPr sz="2200" dirty="0">
                <a:latin typeface="Cambria" panose="02040503050406030204" pitchFamily="18" charset="0"/>
                <a:ea typeface="Cambria" panose="02040503050406030204" pitchFamily="18" charset="0"/>
                <a:cs typeface="Cambria"/>
              </a:rPr>
              <a:t>Proximal </a:t>
            </a:r>
            <a:r>
              <a:rPr sz="2200" spc="-5" dirty="0">
                <a:latin typeface="Cambria" panose="02040503050406030204" pitchFamily="18" charset="0"/>
                <a:ea typeface="Cambria" panose="02040503050406030204" pitchFamily="18" charset="0"/>
                <a:cs typeface="Cambria"/>
              </a:rPr>
              <a:t>Contact</a:t>
            </a:r>
            <a:r>
              <a:rPr sz="2200" spc="-125" dirty="0">
                <a:latin typeface="Cambria" panose="02040503050406030204" pitchFamily="18" charset="0"/>
                <a:ea typeface="Cambria" panose="02040503050406030204" pitchFamily="18" charset="0"/>
                <a:cs typeface="Cambria"/>
              </a:rPr>
              <a:t> </a:t>
            </a:r>
            <a:r>
              <a:rPr sz="2200" spc="-10" dirty="0">
                <a:latin typeface="Cambria" panose="02040503050406030204" pitchFamily="18" charset="0"/>
                <a:ea typeface="Cambria" panose="02040503050406030204" pitchFamily="18" charset="0"/>
                <a:cs typeface="Cambria"/>
              </a:rPr>
              <a:t>Area</a:t>
            </a:r>
            <a:endParaRPr lang="en-US" sz="2200" spc="-10" dirty="0">
              <a:latin typeface="Cambria" panose="02040503050406030204" pitchFamily="18" charset="0"/>
              <a:ea typeface="Cambria" panose="02040503050406030204" pitchFamily="18" charset="0"/>
              <a:cs typeface="Cambria"/>
            </a:endParaRPr>
          </a:p>
          <a:p>
            <a:pPr marL="857250">
              <a:lnSpc>
                <a:spcPct val="100000"/>
              </a:lnSpc>
              <a:spcBef>
                <a:spcPts val="600"/>
              </a:spcBef>
              <a:buClr>
                <a:srgbClr val="9E3611"/>
              </a:buClr>
              <a:tabLst>
                <a:tab pos="299085" algn="l"/>
                <a:tab pos="299720" algn="l"/>
              </a:tabLst>
            </a:pPr>
            <a:r>
              <a:rPr lang="en-US" sz="2200" spc="-10" dirty="0">
                <a:latin typeface="Cambria" panose="02040503050406030204" pitchFamily="18" charset="0"/>
                <a:ea typeface="Cambria" panose="02040503050406030204" pitchFamily="18" charset="0"/>
                <a:cs typeface="Cambria"/>
              </a:rPr>
              <a:t>Contact areas based on Shape of tooth </a:t>
            </a:r>
          </a:p>
          <a:p>
            <a:pPr marL="857250">
              <a:lnSpc>
                <a:spcPct val="100000"/>
              </a:lnSpc>
              <a:spcBef>
                <a:spcPts val="600"/>
              </a:spcBef>
              <a:buClr>
                <a:srgbClr val="9E3611"/>
              </a:buClr>
              <a:tabLst>
                <a:tab pos="299085" algn="l"/>
                <a:tab pos="299720" algn="l"/>
              </a:tabLst>
            </a:pPr>
            <a:r>
              <a:rPr lang="en-US" sz="2200" spc="-10" dirty="0">
                <a:latin typeface="Cambria" panose="02040503050406030204" pitchFamily="18" charset="0"/>
                <a:ea typeface="Cambria" panose="02040503050406030204" pitchFamily="18" charset="0"/>
                <a:cs typeface="Cambria"/>
              </a:rPr>
              <a:t>Changes in contact with age</a:t>
            </a:r>
          </a:p>
          <a:p>
            <a:pPr marL="857250">
              <a:spcBef>
                <a:spcPts val="600"/>
              </a:spcBef>
              <a:buClr>
                <a:srgbClr val="9E3611"/>
              </a:buClr>
              <a:tabLst>
                <a:tab pos="299085" algn="l"/>
                <a:tab pos="299720" algn="l"/>
              </a:tabLst>
            </a:pPr>
            <a:r>
              <a:rPr lang="en-US" sz="2200" dirty="0">
                <a:latin typeface="Cambria" panose="02040503050406030204" pitchFamily="18" charset="0"/>
                <a:ea typeface="Cambria" panose="02040503050406030204" pitchFamily="18" charset="0"/>
              </a:rPr>
              <a:t>Hazards of faulty reproduction of contact of teeth in restorations </a:t>
            </a:r>
          </a:p>
          <a:p>
            <a:pPr marL="857250">
              <a:spcBef>
                <a:spcPts val="600"/>
              </a:spcBef>
              <a:buClr>
                <a:srgbClr val="9E3611"/>
              </a:buClr>
              <a:tabLst>
                <a:tab pos="299085" algn="l"/>
                <a:tab pos="299720" algn="l"/>
              </a:tabLst>
            </a:pPr>
            <a:r>
              <a:rPr lang="en-US" sz="2200" dirty="0">
                <a:latin typeface="Cambria" panose="02040503050406030204" pitchFamily="18" charset="0"/>
                <a:ea typeface="Cambria" panose="02040503050406030204" pitchFamily="18" charset="0"/>
              </a:rPr>
              <a:t>Open contacts </a:t>
            </a:r>
            <a:endParaRPr lang="en-US" sz="2200" spc="-10" dirty="0">
              <a:latin typeface="Cambria" panose="02040503050406030204" pitchFamily="18" charset="0"/>
              <a:ea typeface="Cambria" panose="02040503050406030204" pitchFamily="18" charset="0"/>
              <a:cs typeface="Cambria"/>
            </a:endParaRPr>
          </a:p>
          <a:p>
            <a:pPr marL="354965" indent="-342900">
              <a:spcBef>
                <a:spcPts val="600"/>
              </a:spcBef>
              <a:buClr>
                <a:srgbClr val="9E3611"/>
              </a:buClr>
              <a:buFont typeface="Arial" panose="020B0604020202020204" pitchFamily="34" charset="0"/>
              <a:buChar char="•"/>
              <a:tabLst>
                <a:tab pos="299085" algn="l"/>
                <a:tab pos="299720" algn="l"/>
              </a:tabLst>
            </a:pPr>
            <a:r>
              <a:rPr lang="en-US" sz="2200" spc="-5" dirty="0">
                <a:latin typeface="Cambria" panose="02040503050406030204" pitchFamily="18" charset="0"/>
                <a:ea typeface="Cambria" panose="02040503050406030204" pitchFamily="18" charset="0"/>
                <a:cs typeface="Cambria"/>
              </a:rPr>
              <a:t>Contours</a:t>
            </a:r>
          </a:p>
          <a:p>
            <a:pPr marL="354013" indent="503238">
              <a:spcBef>
                <a:spcPts val="600"/>
              </a:spcBef>
              <a:buClr>
                <a:srgbClr val="9E3611"/>
              </a:buClr>
              <a:tabLst>
                <a:tab pos="299085" algn="l"/>
                <a:tab pos="299720" algn="l"/>
              </a:tabLst>
            </a:pPr>
            <a:r>
              <a:rPr lang="en-US" sz="2200" spc="-10" dirty="0">
                <a:latin typeface="Cambria" panose="02040503050406030204" pitchFamily="18" charset="0"/>
                <a:ea typeface="Cambria" panose="02040503050406030204" pitchFamily="18" charset="0"/>
                <a:cs typeface="Cambria"/>
              </a:rPr>
              <a:t>Functions </a:t>
            </a:r>
            <a:r>
              <a:rPr lang="en-US" sz="2200" spc="-5" dirty="0">
                <a:latin typeface="Cambria" panose="02040503050406030204" pitchFamily="18" charset="0"/>
                <a:ea typeface="Cambria" panose="02040503050406030204" pitchFamily="18" charset="0"/>
                <a:cs typeface="Cambria"/>
              </a:rPr>
              <a:t>of contour</a:t>
            </a:r>
          </a:p>
          <a:p>
            <a:pPr marL="354013" indent="503238">
              <a:spcBef>
                <a:spcPts val="600"/>
              </a:spcBef>
              <a:buClr>
                <a:srgbClr val="9E3611"/>
              </a:buClr>
              <a:tabLst>
                <a:tab pos="299085" algn="l"/>
                <a:tab pos="299720" algn="l"/>
              </a:tabLst>
            </a:pPr>
            <a:r>
              <a:rPr lang="en-US" sz="2200" spc="-10" dirty="0">
                <a:latin typeface="Cambria" panose="02040503050406030204" pitchFamily="18" charset="0"/>
                <a:ea typeface="Cambria" panose="02040503050406030204" pitchFamily="18" charset="0"/>
              </a:rPr>
              <a:t>Height </a:t>
            </a:r>
            <a:r>
              <a:rPr lang="en-US" sz="2200" spc="-5" dirty="0">
                <a:latin typeface="Cambria" panose="02040503050406030204" pitchFamily="18" charset="0"/>
                <a:ea typeface="Cambria" panose="02040503050406030204" pitchFamily="18" charset="0"/>
              </a:rPr>
              <a:t>of</a:t>
            </a:r>
            <a:r>
              <a:rPr lang="en-US" sz="2200" spc="-40" dirty="0">
                <a:latin typeface="Cambria" panose="02040503050406030204" pitchFamily="18" charset="0"/>
                <a:ea typeface="Cambria" panose="02040503050406030204" pitchFamily="18" charset="0"/>
              </a:rPr>
              <a:t> </a:t>
            </a:r>
            <a:r>
              <a:rPr lang="en-US" sz="2200" spc="-15" dirty="0">
                <a:latin typeface="Cambria" panose="02040503050406030204" pitchFamily="18" charset="0"/>
                <a:ea typeface="Cambria" panose="02040503050406030204" pitchFamily="18" charset="0"/>
              </a:rPr>
              <a:t>Contour</a:t>
            </a:r>
            <a:endParaRPr lang="en-US" sz="2200" spc="-5" dirty="0">
              <a:latin typeface="Cambria" panose="02040503050406030204" pitchFamily="18" charset="0"/>
              <a:ea typeface="Cambria" panose="02040503050406030204" pitchFamily="18" charset="0"/>
              <a:cs typeface="Cambria"/>
            </a:endParaRPr>
          </a:p>
          <a:p>
            <a:pPr marL="354965" indent="-342900">
              <a:spcBef>
                <a:spcPts val="600"/>
              </a:spcBef>
              <a:buClr>
                <a:srgbClr val="9E3611"/>
              </a:buClr>
              <a:buFont typeface="Arial" panose="020B0604020202020204" pitchFamily="34" charset="0"/>
              <a:buChar char="•"/>
              <a:tabLst>
                <a:tab pos="299085" algn="l"/>
                <a:tab pos="299720" algn="l"/>
              </a:tabLst>
            </a:pPr>
            <a:endParaRPr sz="2200" dirty="0">
              <a:latin typeface="Cambria"/>
              <a:cs typeface="Cambria"/>
            </a:endParaRPr>
          </a:p>
        </p:txBody>
      </p:sp>
      <p:sp>
        <p:nvSpPr>
          <p:cNvPr id="5" name="Slide Number Placeholder 4"/>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051" y="152400"/>
            <a:ext cx="11391900" cy="415498"/>
          </a:xfrm>
        </p:spPr>
        <p:txBody>
          <a:bodyPr/>
          <a:lstStyle/>
          <a:p>
            <a:pPr>
              <a:defRPr/>
            </a:pPr>
            <a:r>
              <a:rPr lang="en-US" sz="2700" b="1" dirty="0">
                <a:solidFill>
                  <a:schemeClr val="tx1"/>
                </a:solidFill>
                <a:latin typeface="Times New Roman" panose="02020603050405020304" pitchFamily="18" charset="0"/>
                <a:cs typeface="Times New Roman" panose="02020603050405020304" pitchFamily="18" charset="0"/>
              </a:rPr>
              <a:t>TAKE HOME MESSEGE  </a:t>
            </a:r>
            <a:endParaRPr lang="en-US" sz="2700"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4294967295"/>
          </p:nvPr>
        </p:nvSpPr>
        <p:spPr bwMode="auto">
          <a:xfrm rot="5400000">
            <a:off x="9853084" y="3676121"/>
            <a:ext cx="3200400" cy="486833"/>
          </a:xfrm>
          <a:prstGeom prst="rect">
            <a:avLst/>
          </a:prstGeom>
          <a:noFill/>
          <a:ln>
            <a:miter lim="800000"/>
            <a:headEnd/>
            <a:tailEnd/>
          </a:ln>
        </p:spPr>
        <p:txBody>
          <a:bodyPr/>
          <a:lstStyle/>
          <a:p>
            <a:pPr algn="l"/>
            <a:fld id="{AB392210-7710-4994-816C-FBB693EC8E2D}" type="slidenum">
              <a:rPr lang="en-US" sz="1200" b="0">
                <a:solidFill>
                  <a:schemeClr val="tx2"/>
                </a:solidFill>
              </a:rPr>
              <a:pPr algn="l"/>
              <a:t>30</a:t>
            </a:fld>
            <a:endParaRPr lang="en-US" sz="1200" b="0">
              <a:solidFill>
                <a:schemeClr val="tx2"/>
              </a:solidFill>
            </a:endParaRPr>
          </a:p>
        </p:txBody>
      </p:sp>
      <p:sp>
        <p:nvSpPr>
          <p:cNvPr id="41988" name="TextBox 2"/>
          <p:cNvSpPr txBox="1">
            <a:spLocks noChangeArrowheads="1"/>
          </p:cNvSpPr>
          <p:nvPr/>
        </p:nvSpPr>
        <p:spPr bwMode="auto">
          <a:xfrm>
            <a:off x="609600" y="1250950"/>
            <a:ext cx="10160000" cy="3693319"/>
          </a:xfrm>
          <a:prstGeom prst="rect">
            <a:avLst/>
          </a:prstGeom>
          <a:noFill/>
          <a:ln w="9525">
            <a:noFill/>
            <a:miter lim="800000"/>
            <a:headEnd/>
            <a:tailEnd/>
          </a:ln>
        </p:spPr>
        <p:txBody>
          <a:bodyPr>
            <a:spAutoFit/>
          </a:bodyPr>
          <a:lstStyle/>
          <a:p>
            <a:pPr eaLnBrk="1" hangingPunct="1"/>
            <a:r>
              <a:rPr lang="en-US"/>
              <a:t>Some of the problems that dentists face in their clinical practice are caused or facilitated by improper (but sometimes even proper) treatment of the root canal system. In an attempt to accomplish the major goals of root canal treatment, namely to prevent and/or to control endodontic infections, clinicians use procedures, substances and materials that may induce some degree of injury to the periradicular tissues. Invariably, periradicular tissue healing will occur uneventfully in cases where microorganisms were successfully eliminated from and/or prevented from gaining entry into the root canal system and minimal or no damage was inflicted on the periradicular tissues during therapy. The worst-case scenario for periradicular tissue response to intra-canal procedures is reflected largely in post-operative pain and persistence of periradicular disease despite treatment. While the development of post-operative pain is largely a short-term response related to the extent of tissue injury, post-treatment disease is a long-term response influenced by the persistence of the source of injury. Even though chemical and mechanical factors can be involved with unfavorable responses of the periradicular tissues to intracanal procedures, microorganisms are the major causative agents of post-operative pain and posttreatment disease.</a:t>
            </a:r>
            <a:endParaRPr lang="en-IN"/>
          </a:p>
        </p:txBody>
      </p:sp>
    </p:spTree>
    <p:extLst>
      <p:ext uri="{BB962C8B-B14F-4D97-AF65-F5344CB8AC3E}">
        <p14:creationId xmlns:p14="http://schemas.microsoft.com/office/powerpoint/2010/main" xmlns="" val="1764609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905000"/>
            <a:ext cx="7239000" cy="1477328"/>
          </a:xfrm>
        </p:spPr>
        <p:txBody>
          <a:bodyPr/>
          <a:lstStyle/>
          <a:p>
            <a:r>
              <a:rPr lang="en-US" dirty="0" smtClean="0"/>
              <a:t>Question: </a:t>
            </a:r>
            <a:r>
              <a:rPr lang="en-US" dirty="0" smtClean="0"/>
              <a:t/>
            </a:r>
            <a:br>
              <a:rPr lang="en-US" dirty="0" smtClean="0"/>
            </a:br>
            <a:r>
              <a:rPr lang="en-US" dirty="0" smtClean="0"/>
              <a:t/>
            </a:r>
            <a:br>
              <a:rPr lang="en-US" dirty="0" smtClean="0"/>
            </a:br>
            <a:r>
              <a:rPr lang="en-US" dirty="0" smtClean="0"/>
              <a:t>What </a:t>
            </a:r>
            <a:r>
              <a:rPr lang="en-US" dirty="0" smtClean="0"/>
              <a:t>are hazards of faulty restoration?</a:t>
            </a:r>
            <a:endParaRPr lang="en-US" dirty="0"/>
          </a:p>
        </p:txBody>
      </p:sp>
      <p:sp>
        <p:nvSpPr>
          <p:cNvPr id="3" name="Slide Number Placeholder 2"/>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2087880" cy="513715"/>
          </a:xfrm>
          <a:prstGeom prst="rect">
            <a:avLst/>
          </a:prstGeom>
        </p:spPr>
        <p:txBody>
          <a:bodyPr vert="horz" wrap="square" lIns="0" tIns="12700" rIns="0" bIns="0" rtlCol="0">
            <a:spAutoFit/>
          </a:bodyPr>
          <a:lstStyle/>
          <a:p>
            <a:pPr marL="12700">
              <a:lnSpc>
                <a:spcPct val="100000"/>
              </a:lnSpc>
              <a:spcBef>
                <a:spcPts val="100"/>
              </a:spcBef>
            </a:pPr>
            <a:r>
              <a:rPr sz="3200" spc="-15" dirty="0">
                <a:solidFill>
                  <a:srgbClr val="8B7B57"/>
                </a:solidFill>
              </a:rPr>
              <a:t>References</a:t>
            </a:r>
            <a:endParaRPr sz="3200"/>
          </a:p>
        </p:txBody>
      </p:sp>
      <p:sp>
        <p:nvSpPr>
          <p:cNvPr id="4" name="object 4"/>
          <p:cNvSpPr txBox="1"/>
          <p:nvPr/>
        </p:nvSpPr>
        <p:spPr>
          <a:xfrm>
            <a:off x="11576943" y="6500674"/>
            <a:ext cx="32639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32</a:t>
            </a:fld>
            <a:endParaRPr sz="1400">
              <a:latin typeface="Corbel"/>
              <a:cs typeface="Corbel"/>
            </a:endParaRPr>
          </a:p>
        </p:txBody>
      </p:sp>
      <p:sp>
        <p:nvSpPr>
          <p:cNvPr id="3" name="object 3"/>
          <p:cNvSpPr txBox="1"/>
          <p:nvPr/>
        </p:nvSpPr>
        <p:spPr>
          <a:xfrm>
            <a:off x="1677351" y="1318535"/>
            <a:ext cx="9981565" cy="4617720"/>
          </a:xfrm>
          <a:prstGeom prst="rect">
            <a:avLst/>
          </a:prstGeom>
        </p:spPr>
        <p:txBody>
          <a:bodyPr vert="horz" wrap="square" lIns="0" tIns="12700" rIns="0" bIns="0" rtlCol="0">
            <a:spAutoFit/>
          </a:bodyPr>
          <a:lstStyle/>
          <a:p>
            <a:pPr marL="546100" indent="-457834">
              <a:lnSpc>
                <a:spcPct val="100000"/>
              </a:lnSpc>
              <a:spcBef>
                <a:spcPts val="100"/>
              </a:spcBef>
              <a:buClr>
                <a:srgbClr val="9E3611"/>
              </a:buClr>
              <a:buAutoNum type="arabicPeriod"/>
              <a:tabLst>
                <a:tab pos="545465" algn="l"/>
                <a:tab pos="546100" algn="l"/>
              </a:tabLst>
            </a:pPr>
            <a:r>
              <a:rPr sz="2400" spc="-15" dirty="0">
                <a:latin typeface="Cambria"/>
                <a:cs typeface="Cambria"/>
              </a:rPr>
              <a:t>Operative </a:t>
            </a:r>
            <a:r>
              <a:rPr sz="2400" dirty="0">
                <a:latin typeface="Cambria"/>
                <a:cs typeface="Cambria"/>
              </a:rPr>
              <a:t>Dentistry – </a:t>
            </a:r>
            <a:r>
              <a:rPr sz="2400" spc="-5" dirty="0">
                <a:solidFill>
                  <a:srgbClr val="0070C0"/>
                </a:solidFill>
                <a:latin typeface="Cambria"/>
                <a:cs typeface="Cambria"/>
              </a:rPr>
              <a:t>MA</a:t>
            </a:r>
            <a:r>
              <a:rPr sz="2400" spc="-50" dirty="0">
                <a:solidFill>
                  <a:srgbClr val="0070C0"/>
                </a:solidFill>
                <a:latin typeface="Cambria"/>
                <a:cs typeface="Cambria"/>
              </a:rPr>
              <a:t> </a:t>
            </a:r>
            <a:r>
              <a:rPr sz="2400" spc="-5" dirty="0">
                <a:solidFill>
                  <a:srgbClr val="0070C0"/>
                </a:solidFill>
                <a:latin typeface="Cambria"/>
                <a:cs typeface="Cambria"/>
              </a:rPr>
              <a:t>Marzouk</a:t>
            </a:r>
            <a:endParaRPr sz="2400">
              <a:latin typeface="Cambria"/>
              <a:cs typeface="Cambria"/>
            </a:endParaRPr>
          </a:p>
          <a:p>
            <a:pPr>
              <a:lnSpc>
                <a:spcPct val="100000"/>
              </a:lnSpc>
              <a:spcBef>
                <a:spcPts val="30"/>
              </a:spcBef>
              <a:buAutoNum type="arabicPeriod"/>
            </a:pPr>
            <a:endParaRPr sz="3000">
              <a:latin typeface="Times New Roman"/>
              <a:cs typeface="Times New Roman"/>
            </a:endParaRPr>
          </a:p>
          <a:p>
            <a:pPr marL="546100" indent="-457200">
              <a:lnSpc>
                <a:spcPct val="100000"/>
              </a:lnSpc>
              <a:buClr>
                <a:srgbClr val="9E3611"/>
              </a:buClr>
              <a:buAutoNum type="arabicPeriod"/>
              <a:tabLst>
                <a:tab pos="545465" algn="l"/>
                <a:tab pos="546100" algn="l"/>
              </a:tabLst>
            </a:pPr>
            <a:r>
              <a:rPr sz="2400" dirty="0">
                <a:latin typeface="Cambria"/>
                <a:cs typeface="Cambria"/>
              </a:rPr>
              <a:t>Art &amp; science </a:t>
            </a:r>
            <a:r>
              <a:rPr sz="2400" spc="-5" dirty="0">
                <a:latin typeface="Cambria"/>
                <a:cs typeface="Cambria"/>
              </a:rPr>
              <a:t>of </a:t>
            </a:r>
            <a:r>
              <a:rPr sz="2400" spc="-15" dirty="0">
                <a:latin typeface="Cambria"/>
                <a:cs typeface="Cambria"/>
              </a:rPr>
              <a:t>operative </a:t>
            </a:r>
            <a:r>
              <a:rPr sz="2400" dirty="0">
                <a:latin typeface="Cambria"/>
                <a:cs typeface="Cambria"/>
              </a:rPr>
              <a:t>Dentistry – </a:t>
            </a:r>
            <a:r>
              <a:rPr sz="2400" spc="-15" dirty="0">
                <a:solidFill>
                  <a:srgbClr val="0070C0"/>
                </a:solidFill>
                <a:latin typeface="Cambria"/>
                <a:cs typeface="Cambria"/>
              </a:rPr>
              <a:t>Sturdevants </a:t>
            </a:r>
            <a:r>
              <a:rPr sz="2400" spc="-5" dirty="0">
                <a:latin typeface="Cambria"/>
                <a:cs typeface="Cambria"/>
              </a:rPr>
              <a:t>(5</a:t>
            </a:r>
            <a:r>
              <a:rPr sz="2400" spc="-7" baseline="24305" dirty="0">
                <a:latin typeface="Cambria"/>
                <a:cs typeface="Cambria"/>
              </a:rPr>
              <a:t>th</a:t>
            </a:r>
            <a:r>
              <a:rPr sz="2400" spc="157" baseline="24305" dirty="0">
                <a:latin typeface="Cambria"/>
                <a:cs typeface="Cambria"/>
              </a:rPr>
              <a:t> </a:t>
            </a:r>
            <a:r>
              <a:rPr sz="2400" dirty="0">
                <a:latin typeface="Cambria"/>
                <a:cs typeface="Cambria"/>
              </a:rPr>
              <a:t>edition)</a:t>
            </a:r>
            <a:endParaRPr sz="2400">
              <a:latin typeface="Cambria"/>
              <a:cs typeface="Cambria"/>
            </a:endParaRPr>
          </a:p>
          <a:p>
            <a:pPr>
              <a:lnSpc>
                <a:spcPct val="100000"/>
              </a:lnSpc>
              <a:spcBef>
                <a:spcPts val="30"/>
              </a:spcBef>
              <a:buAutoNum type="arabicPeriod"/>
            </a:pPr>
            <a:endParaRPr sz="3000">
              <a:latin typeface="Times New Roman"/>
              <a:cs typeface="Times New Roman"/>
            </a:endParaRPr>
          </a:p>
          <a:p>
            <a:pPr marL="546100" indent="-457200">
              <a:lnSpc>
                <a:spcPct val="100000"/>
              </a:lnSpc>
              <a:buClr>
                <a:srgbClr val="9E3611"/>
              </a:buClr>
              <a:buAutoNum type="arabicPeriod"/>
              <a:tabLst>
                <a:tab pos="545465" algn="l"/>
                <a:tab pos="546100" algn="l"/>
              </a:tabLst>
            </a:pPr>
            <a:r>
              <a:rPr sz="2400" dirty="0">
                <a:latin typeface="Cambria"/>
                <a:cs typeface="Cambria"/>
              </a:rPr>
              <a:t>Art &amp; </a:t>
            </a:r>
            <a:r>
              <a:rPr sz="2400" spc="-5" dirty="0">
                <a:latin typeface="Cambria"/>
                <a:cs typeface="Cambria"/>
              </a:rPr>
              <a:t>Science of </a:t>
            </a:r>
            <a:r>
              <a:rPr sz="2400" spc="-15" dirty="0">
                <a:latin typeface="Cambria"/>
                <a:cs typeface="Cambria"/>
              </a:rPr>
              <a:t>Operative </a:t>
            </a:r>
            <a:r>
              <a:rPr sz="2400" dirty="0">
                <a:latin typeface="Cambria"/>
                <a:cs typeface="Cambria"/>
              </a:rPr>
              <a:t>Dentistry – </a:t>
            </a:r>
            <a:r>
              <a:rPr sz="2400" spc="-15" dirty="0">
                <a:solidFill>
                  <a:srgbClr val="0070C0"/>
                </a:solidFill>
                <a:latin typeface="Cambria"/>
                <a:cs typeface="Cambria"/>
              </a:rPr>
              <a:t>Sturdevants </a:t>
            </a:r>
            <a:r>
              <a:rPr sz="2400" spc="-5" dirty="0">
                <a:latin typeface="Cambria"/>
                <a:cs typeface="Cambria"/>
              </a:rPr>
              <a:t>(South </a:t>
            </a:r>
            <a:r>
              <a:rPr sz="2400" dirty="0">
                <a:latin typeface="Cambria"/>
                <a:cs typeface="Cambria"/>
              </a:rPr>
              <a:t>Asian</a:t>
            </a:r>
            <a:r>
              <a:rPr sz="2400" spc="-40" dirty="0">
                <a:latin typeface="Cambria"/>
                <a:cs typeface="Cambria"/>
              </a:rPr>
              <a:t> </a:t>
            </a:r>
            <a:r>
              <a:rPr sz="2400" spc="-5" dirty="0">
                <a:latin typeface="Cambria"/>
                <a:cs typeface="Cambria"/>
              </a:rPr>
              <a:t>Edition)</a:t>
            </a:r>
            <a:endParaRPr sz="2400">
              <a:latin typeface="Cambria"/>
              <a:cs typeface="Cambria"/>
            </a:endParaRPr>
          </a:p>
          <a:p>
            <a:pPr>
              <a:lnSpc>
                <a:spcPct val="100000"/>
              </a:lnSpc>
              <a:spcBef>
                <a:spcPts val="30"/>
              </a:spcBef>
              <a:buAutoNum type="arabicPeriod"/>
            </a:pPr>
            <a:endParaRPr sz="3000">
              <a:latin typeface="Times New Roman"/>
              <a:cs typeface="Times New Roman"/>
            </a:endParaRPr>
          </a:p>
          <a:p>
            <a:pPr marL="546100" indent="-457834">
              <a:lnSpc>
                <a:spcPct val="100000"/>
              </a:lnSpc>
              <a:buClr>
                <a:srgbClr val="9E3611"/>
              </a:buClr>
              <a:buAutoNum type="arabicPeriod"/>
              <a:tabLst>
                <a:tab pos="545465" algn="l"/>
                <a:tab pos="546100" algn="l"/>
              </a:tabLst>
            </a:pPr>
            <a:r>
              <a:rPr sz="2400" spc="-30" dirty="0">
                <a:latin typeface="Cambria"/>
                <a:cs typeface="Cambria"/>
              </a:rPr>
              <a:t>Textbook </a:t>
            </a:r>
            <a:r>
              <a:rPr sz="2400" dirty="0">
                <a:latin typeface="Cambria"/>
                <a:cs typeface="Cambria"/>
              </a:rPr>
              <a:t>Of </a:t>
            </a:r>
            <a:r>
              <a:rPr sz="2400" spc="-15" dirty="0">
                <a:latin typeface="Cambria"/>
                <a:cs typeface="Cambria"/>
              </a:rPr>
              <a:t>Operative </a:t>
            </a:r>
            <a:r>
              <a:rPr sz="2400" dirty="0">
                <a:latin typeface="Cambria"/>
                <a:cs typeface="Cambria"/>
              </a:rPr>
              <a:t>Dentistry – </a:t>
            </a:r>
            <a:r>
              <a:rPr sz="2400" dirty="0">
                <a:solidFill>
                  <a:srgbClr val="0070C0"/>
                </a:solidFill>
                <a:latin typeface="Cambria"/>
                <a:cs typeface="Cambria"/>
              </a:rPr>
              <a:t>Vimal K Sikri </a:t>
            </a:r>
            <a:r>
              <a:rPr sz="2400" spc="-5" dirty="0">
                <a:latin typeface="Cambria"/>
                <a:cs typeface="Cambria"/>
              </a:rPr>
              <a:t>(1</a:t>
            </a:r>
            <a:r>
              <a:rPr sz="2400" spc="-7" baseline="24305" dirty="0">
                <a:latin typeface="Cambria"/>
                <a:cs typeface="Cambria"/>
              </a:rPr>
              <a:t>st</a:t>
            </a:r>
            <a:r>
              <a:rPr sz="2400" spc="89" baseline="24305" dirty="0">
                <a:latin typeface="Cambria"/>
                <a:cs typeface="Cambria"/>
              </a:rPr>
              <a:t> </a:t>
            </a:r>
            <a:r>
              <a:rPr sz="2400" spc="-5" dirty="0">
                <a:latin typeface="Cambria"/>
                <a:cs typeface="Cambria"/>
              </a:rPr>
              <a:t>Edition)</a:t>
            </a:r>
            <a:endParaRPr sz="2400">
              <a:latin typeface="Cambria"/>
              <a:cs typeface="Cambria"/>
            </a:endParaRPr>
          </a:p>
          <a:p>
            <a:pPr>
              <a:lnSpc>
                <a:spcPct val="100000"/>
              </a:lnSpc>
              <a:spcBef>
                <a:spcPts val="30"/>
              </a:spcBef>
              <a:buAutoNum type="arabicPeriod"/>
            </a:pPr>
            <a:endParaRPr sz="3000">
              <a:latin typeface="Times New Roman"/>
              <a:cs typeface="Times New Roman"/>
            </a:endParaRPr>
          </a:p>
          <a:p>
            <a:pPr marL="546100" indent="-457200">
              <a:lnSpc>
                <a:spcPct val="100000"/>
              </a:lnSpc>
              <a:buClr>
                <a:srgbClr val="9E3611"/>
              </a:buClr>
              <a:buAutoNum type="arabicPeriod"/>
              <a:tabLst>
                <a:tab pos="545465" algn="l"/>
                <a:tab pos="546100" algn="l"/>
              </a:tabLst>
            </a:pPr>
            <a:r>
              <a:rPr sz="2400" dirty="0">
                <a:latin typeface="Cambria"/>
                <a:cs typeface="Cambria"/>
              </a:rPr>
              <a:t>Dental </a:t>
            </a:r>
            <a:r>
              <a:rPr sz="2400" spc="-40" dirty="0">
                <a:latin typeface="Cambria"/>
                <a:cs typeface="Cambria"/>
              </a:rPr>
              <a:t>Anatomy, </a:t>
            </a:r>
            <a:r>
              <a:rPr sz="2400" spc="-10" dirty="0">
                <a:latin typeface="Cambria"/>
                <a:cs typeface="Cambria"/>
              </a:rPr>
              <a:t>Physiology </a:t>
            </a:r>
            <a:r>
              <a:rPr sz="2400" dirty="0">
                <a:latin typeface="Cambria"/>
                <a:cs typeface="Cambria"/>
              </a:rPr>
              <a:t>&amp; </a:t>
            </a:r>
            <a:r>
              <a:rPr sz="2400" spc="-5" dirty="0">
                <a:latin typeface="Cambria"/>
                <a:cs typeface="Cambria"/>
              </a:rPr>
              <a:t>Occlusion </a:t>
            </a:r>
            <a:r>
              <a:rPr sz="2400" dirty="0">
                <a:latin typeface="Cambria"/>
                <a:cs typeface="Cambria"/>
              </a:rPr>
              <a:t>– </a:t>
            </a:r>
            <a:r>
              <a:rPr sz="2400" spc="-5" dirty="0">
                <a:solidFill>
                  <a:srgbClr val="0070C0"/>
                </a:solidFill>
                <a:latin typeface="Cambria"/>
                <a:cs typeface="Cambria"/>
              </a:rPr>
              <a:t>Wheeler’s </a:t>
            </a:r>
            <a:r>
              <a:rPr sz="2400" spc="-5" dirty="0">
                <a:latin typeface="Cambria"/>
                <a:cs typeface="Cambria"/>
              </a:rPr>
              <a:t>(9</a:t>
            </a:r>
            <a:r>
              <a:rPr sz="2400" spc="-7" baseline="24305" dirty="0">
                <a:latin typeface="Cambria"/>
                <a:cs typeface="Cambria"/>
              </a:rPr>
              <a:t>th</a:t>
            </a:r>
            <a:r>
              <a:rPr sz="2400" spc="315" baseline="24305" dirty="0">
                <a:latin typeface="Cambria"/>
                <a:cs typeface="Cambria"/>
              </a:rPr>
              <a:t> </a:t>
            </a:r>
            <a:r>
              <a:rPr sz="2400" spc="-5" dirty="0">
                <a:latin typeface="Cambria"/>
                <a:cs typeface="Cambria"/>
              </a:rPr>
              <a:t>Edition)</a:t>
            </a:r>
            <a:endParaRPr sz="2400">
              <a:latin typeface="Cambria"/>
              <a:cs typeface="Cambria"/>
            </a:endParaRPr>
          </a:p>
          <a:p>
            <a:pPr marL="545465" marR="1298575" indent="-457200">
              <a:lnSpc>
                <a:spcPct val="120800"/>
              </a:lnSpc>
              <a:spcBef>
                <a:spcPts val="875"/>
              </a:spcBef>
              <a:buClr>
                <a:srgbClr val="9E3611"/>
              </a:buClr>
              <a:buAutoNum type="arabicPeriod"/>
              <a:tabLst>
                <a:tab pos="545465" algn="l"/>
                <a:tab pos="546100" algn="l"/>
              </a:tabLst>
            </a:pPr>
            <a:r>
              <a:rPr sz="2400" spc="-5" dirty="0">
                <a:latin typeface="Times New Roman"/>
                <a:cs typeface="Times New Roman"/>
              </a:rPr>
              <a:t>Optimizing </a:t>
            </a:r>
            <a:r>
              <a:rPr sz="2400" dirty="0">
                <a:latin typeface="Times New Roman"/>
                <a:cs typeface="Times New Roman"/>
              </a:rPr>
              <a:t>tooth </a:t>
            </a:r>
            <a:r>
              <a:rPr sz="2400" spc="-5" dirty="0">
                <a:latin typeface="Times New Roman"/>
                <a:cs typeface="Times New Roman"/>
              </a:rPr>
              <a:t>form </a:t>
            </a:r>
            <a:r>
              <a:rPr sz="2400" dirty="0">
                <a:latin typeface="Times New Roman"/>
                <a:cs typeface="Times New Roman"/>
              </a:rPr>
              <a:t>with direct posterior </a:t>
            </a:r>
            <a:r>
              <a:rPr sz="2400" spc="-5" dirty="0">
                <a:latin typeface="Times New Roman"/>
                <a:cs typeface="Times New Roman"/>
              </a:rPr>
              <a:t>composite restorations </a:t>
            </a:r>
            <a:r>
              <a:rPr sz="2400" spc="-5" dirty="0">
                <a:solidFill>
                  <a:srgbClr val="0070C0"/>
                </a:solidFill>
                <a:latin typeface="Times New Roman"/>
                <a:cs typeface="Times New Roman"/>
              </a:rPr>
              <a:t> JCD </a:t>
            </a:r>
            <a:r>
              <a:rPr sz="2400" spc="-5" dirty="0">
                <a:solidFill>
                  <a:srgbClr val="0070C0"/>
                </a:solidFill>
                <a:latin typeface="Cambria"/>
                <a:cs typeface="Cambria"/>
              </a:rPr>
              <a:t>Oct-Dec </a:t>
            </a:r>
            <a:r>
              <a:rPr sz="2400" dirty="0">
                <a:solidFill>
                  <a:srgbClr val="0070C0"/>
                </a:solidFill>
                <a:latin typeface="Cambria"/>
                <a:cs typeface="Cambria"/>
              </a:rPr>
              <a:t>2011 </a:t>
            </a:r>
            <a:r>
              <a:rPr sz="2400" dirty="0">
                <a:latin typeface="Cambria"/>
                <a:cs typeface="Cambria"/>
              </a:rPr>
              <a:t>| </a:t>
            </a:r>
            <a:r>
              <a:rPr sz="2400" spc="-60" dirty="0">
                <a:latin typeface="Cambria"/>
                <a:cs typeface="Cambria"/>
              </a:rPr>
              <a:t>Vol </a:t>
            </a:r>
            <a:r>
              <a:rPr sz="2400" dirty="0">
                <a:latin typeface="Cambria"/>
                <a:cs typeface="Cambria"/>
              </a:rPr>
              <a:t>14 | </a:t>
            </a:r>
            <a:r>
              <a:rPr sz="2400" spc="-5" dirty="0">
                <a:latin typeface="Cambria"/>
                <a:cs typeface="Cambria"/>
              </a:rPr>
              <a:t>Issue</a:t>
            </a:r>
            <a:r>
              <a:rPr sz="2400" spc="25" dirty="0">
                <a:latin typeface="Cambria"/>
                <a:cs typeface="Cambria"/>
              </a:rPr>
              <a:t> </a:t>
            </a:r>
            <a:r>
              <a:rPr sz="2400" dirty="0">
                <a:latin typeface="Cambria"/>
                <a:cs typeface="Cambria"/>
              </a:rPr>
              <a:t>4</a:t>
            </a:r>
            <a:endParaRPr sz="2400">
              <a:latin typeface="Cambria"/>
              <a:cs typeface="Cambria"/>
            </a:endParaRPr>
          </a:p>
        </p:txBody>
      </p:sp>
      <p:sp>
        <p:nvSpPr>
          <p:cNvPr id="5" name="Slide Number Placeholder 4"/>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568307" y="6490525"/>
            <a:ext cx="31686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orbel"/>
                <a:cs typeface="Corbel"/>
              </a:rPr>
              <a:t>1</a:t>
            </a:r>
            <a:r>
              <a:rPr sz="1600" b="1" spc="-40" dirty="0">
                <a:latin typeface="Corbel"/>
                <a:cs typeface="Corbel"/>
              </a:rPr>
              <a:t>17</a:t>
            </a:r>
            <a:endParaRPr sz="1600">
              <a:latin typeface="Corbel"/>
              <a:cs typeface="Corbel"/>
            </a:endParaRPr>
          </a:p>
        </p:txBody>
      </p:sp>
      <p:sp>
        <p:nvSpPr>
          <p:cNvPr id="4" name="object 4"/>
          <p:cNvSpPr/>
          <p:nvPr/>
        </p:nvSpPr>
        <p:spPr>
          <a:xfrm>
            <a:off x="3995928" y="3744467"/>
            <a:ext cx="3640835" cy="6461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03991" y="3119611"/>
            <a:ext cx="3625804" cy="745540"/>
          </a:xfrm>
          <a:prstGeom prst="rect">
            <a:avLst/>
          </a:prstGeom>
          <a:blipFill>
            <a:blip r:embed="rId4" cstate="print"/>
            <a:stretch>
              <a:fillRect/>
            </a:stretch>
          </a:blipFill>
        </p:spPr>
        <p:txBody>
          <a:bodyPr wrap="square" lIns="0" tIns="0" rIns="0" bIns="0" rtlCol="0"/>
          <a:lstStyle/>
          <a:p>
            <a:endParaRPr/>
          </a:p>
        </p:txBody>
      </p:sp>
      <p:sp>
        <p:nvSpPr>
          <p:cNvPr id="6" name="Slide Number Placeholder 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219288"/>
            <a:ext cx="10308273" cy="5891356"/>
          </a:xfrm>
        </p:spPr>
        <p:txBody>
          <a:bodyPr/>
          <a:lstStyle/>
          <a:p>
            <a:pPr marL="1725613" indent="-342900">
              <a:buFont typeface="Arial" panose="020B0604020202020204" pitchFamily="34" charset="0"/>
              <a:buChar char="•"/>
            </a:pPr>
            <a:r>
              <a:rPr lang="en-US" sz="2200" spc="-20" dirty="0">
                <a:solidFill>
                  <a:schemeClr val="tx1"/>
                </a:solidFill>
                <a:latin typeface="Cambria" panose="02040503050406030204" pitchFamily="18" charset="0"/>
                <a:ea typeface="Cambria" panose="02040503050406030204" pitchFamily="18" charset="0"/>
              </a:rPr>
              <a:t>Types </a:t>
            </a:r>
            <a:r>
              <a:rPr lang="en-US" sz="2200" spc="-5" dirty="0">
                <a:solidFill>
                  <a:schemeClr val="tx1"/>
                </a:solidFill>
                <a:latin typeface="Cambria" panose="02040503050406030204" pitchFamily="18" charset="0"/>
                <a:ea typeface="Cambria" panose="02040503050406030204" pitchFamily="18" charset="0"/>
              </a:rPr>
              <a:t>of</a:t>
            </a:r>
            <a:r>
              <a:rPr lang="en-US" sz="2200" spc="-30" dirty="0">
                <a:solidFill>
                  <a:schemeClr val="tx1"/>
                </a:solidFill>
                <a:latin typeface="Cambria" panose="02040503050406030204" pitchFamily="18" charset="0"/>
                <a:ea typeface="Cambria" panose="02040503050406030204" pitchFamily="18" charset="0"/>
              </a:rPr>
              <a:t> </a:t>
            </a:r>
            <a:r>
              <a:rPr lang="en-US" sz="2200" spc="-15" dirty="0">
                <a:solidFill>
                  <a:schemeClr val="tx1"/>
                </a:solidFill>
                <a:latin typeface="Cambria" panose="02040503050406030204" pitchFamily="18" charset="0"/>
                <a:ea typeface="Cambria" panose="02040503050406030204" pitchFamily="18" charset="0"/>
              </a:rPr>
              <a:t>contour</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Functions of contour</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Age changes</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Hazards of improper proximal contour relationship</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Hazards of improper contours on restoration </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Management of improper contours</a:t>
            </a:r>
          </a:p>
          <a:p>
            <a:pPr marL="1725613" indent="-342900">
              <a:buFont typeface="Arial" panose="020B0604020202020204" pitchFamily="34" charset="0"/>
              <a:buChar char="•"/>
            </a:pPr>
            <a:endParaRPr lang="en-US" sz="2200" dirty="0">
              <a:solidFill>
                <a:schemeClr val="tx1"/>
              </a:solidFill>
              <a:latin typeface="Cambria" panose="02040503050406030204" pitchFamily="18" charset="0"/>
              <a:ea typeface="Cambria" panose="02040503050406030204" pitchFamily="18" charset="0"/>
            </a:endParaRPr>
          </a:p>
          <a:p>
            <a:pPr marL="685800" indent="-457200">
              <a:buFont typeface="Arial" panose="020B0604020202020204" pitchFamily="34" charset="0"/>
              <a:buChar char="•"/>
            </a:pPr>
            <a:r>
              <a:rPr lang="en-US" sz="2200" spc="-10" dirty="0">
                <a:solidFill>
                  <a:schemeClr val="tx1"/>
                </a:solidFill>
                <a:latin typeface="Cambria" panose="02040503050406030204" pitchFamily="18" charset="0"/>
                <a:ea typeface="Cambria" panose="02040503050406030204" pitchFamily="18" charset="0"/>
              </a:rPr>
              <a:t>Embrasures</a:t>
            </a:r>
            <a:endParaRPr lang="en-US" sz="2200" dirty="0">
              <a:solidFill>
                <a:schemeClr val="tx1"/>
              </a:solidFill>
              <a:latin typeface="Cambria" panose="02040503050406030204" pitchFamily="18" charset="0"/>
              <a:ea typeface="Cambria" panose="02040503050406030204" pitchFamily="18" charset="0"/>
            </a:endParaRP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Functions of embrasures</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Hazards of faulty embrasures </a:t>
            </a:r>
          </a:p>
          <a:p>
            <a:pPr marL="1725613" indent="-342900">
              <a:buFont typeface="Arial" panose="020B0604020202020204" pitchFamily="34" charset="0"/>
              <a:buChar char="•"/>
            </a:pPr>
            <a:endParaRPr lang="en-US" sz="2200" dirty="0">
              <a:solidFill>
                <a:schemeClr val="tx1"/>
              </a:solidFill>
              <a:latin typeface="Cambria" panose="02040503050406030204" pitchFamily="18" charset="0"/>
              <a:ea typeface="Cambria" panose="02040503050406030204" pitchFamily="18" charset="0"/>
            </a:endParaRPr>
          </a:p>
          <a:p>
            <a:pPr marL="685800" indent="-4572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Marginal ridges</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Functions </a:t>
            </a:r>
          </a:p>
          <a:p>
            <a:pPr marL="685800" indent="-457200">
              <a:lnSpc>
                <a:spcPct val="100000"/>
              </a:lnSpc>
              <a:spcBef>
                <a:spcPts val="1500"/>
              </a:spcBef>
              <a:buClr>
                <a:srgbClr val="9E3611"/>
              </a:buClr>
              <a:buFont typeface="Arial" panose="020B0604020202020204" pitchFamily="34" charset="0"/>
              <a:buChar char="•"/>
              <a:tabLst>
                <a:tab pos="299085" algn="l"/>
                <a:tab pos="299720" algn="l"/>
              </a:tabLst>
            </a:pPr>
            <a:r>
              <a:rPr lang="en-US" sz="2200" dirty="0">
                <a:solidFill>
                  <a:schemeClr val="tx1"/>
                </a:solidFill>
                <a:latin typeface="Cambria" panose="02040503050406030204" pitchFamily="18" charset="0"/>
                <a:ea typeface="Cambria" panose="02040503050406030204" pitchFamily="18" charset="0"/>
              </a:rPr>
              <a:t>Procedures </a:t>
            </a:r>
            <a:r>
              <a:rPr lang="en-US" sz="2200" spc="-10" dirty="0">
                <a:solidFill>
                  <a:schemeClr val="tx1"/>
                </a:solidFill>
                <a:latin typeface="Cambria" panose="02040503050406030204" pitchFamily="18" charset="0"/>
                <a:ea typeface="Cambria" panose="02040503050406030204" pitchFamily="18" charset="0"/>
              </a:rPr>
              <a:t>for </a:t>
            </a:r>
            <a:r>
              <a:rPr lang="en-US" sz="2200" spc="-5" dirty="0">
                <a:solidFill>
                  <a:schemeClr val="tx1"/>
                </a:solidFill>
                <a:latin typeface="Cambria" panose="02040503050406030204" pitchFamily="18" charset="0"/>
                <a:ea typeface="Cambria" panose="02040503050406030204" pitchFamily="18" charset="0"/>
              </a:rPr>
              <a:t>formulation of </a:t>
            </a:r>
            <a:r>
              <a:rPr lang="en-US" sz="2200" spc="-10" dirty="0">
                <a:solidFill>
                  <a:schemeClr val="tx1"/>
                </a:solidFill>
                <a:latin typeface="Cambria" panose="02040503050406030204" pitchFamily="18" charset="0"/>
                <a:ea typeface="Cambria" panose="02040503050406030204" pitchFamily="18" charset="0"/>
              </a:rPr>
              <a:t>proper </a:t>
            </a:r>
            <a:r>
              <a:rPr lang="en-US" sz="2200" spc="-5" dirty="0">
                <a:solidFill>
                  <a:schemeClr val="tx1"/>
                </a:solidFill>
                <a:latin typeface="Cambria" panose="02040503050406030204" pitchFamily="18" charset="0"/>
                <a:ea typeface="Cambria" panose="02040503050406030204" pitchFamily="18" charset="0"/>
              </a:rPr>
              <a:t>contacts </a:t>
            </a:r>
            <a:r>
              <a:rPr lang="en-US" sz="2200" dirty="0">
                <a:solidFill>
                  <a:schemeClr val="tx1"/>
                </a:solidFill>
                <a:latin typeface="Cambria" panose="02040503050406030204" pitchFamily="18" charset="0"/>
                <a:ea typeface="Cambria" panose="02040503050406030204" pitchFamily="18" charset="0"/>
              </a:rPr>
              <a:t>and</a:t>
            </a:r>
            <a:r>
              <a:rPr lang="en-US" sz="2200" spc="-13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contours:</a:t>
            </a:r>
            <a:endParaRPr lang="en-US" sz="2200" dirty="0">
              <a:solidFill>
                <a:schemeClr val="tx1"/>
              </a:solidFill>
              <a:latin typeface="Cambria" panose="02040503050406030204" pitchFamily="18" charset="0"/>
              <a:ea typeface="Cambria" panose="02040503050406030204" pitchFamily="18" charset="0"/>
            </a:endParaRPr>
          </a:p>
          <a:p>
            <a:pPr marL="1725613" lvl="1" indent="-342900">
              <a:lnSpc>
                <a:spcPct val="100000"/>
              </a:lnSpc>
              <a:spcBef>
                <a:spcPts val="1140"/>
              </a:spcBef>
              <a:buClr>
                <a:srgbClr val="9E3611"/>
              </a:buClr>
              <a:buFont typeface="Arial"/>
              <a:buChar char="•"/>
              <a:tabLst>
                <a:tab pos="742950" algn="l"/>
              </a:tabLst>
            </a:pPr>
            <a:r>
              <a:rPr lang="en-US" sz="2200" spc="-5" dirty="0">
                <a:solidFill>
                  <a:schemeClr val="tx1"/>
                </a:solidFill>
                <a:latin typeface="Cambria" panose="02040503050406030204" pitchFamily="18" charset="0"/>
                <a:ea typeface="Cambria" panose="02040503050406030204" pitchFamily="18" charset="0"/>
                <a:cs typeface="Cambria"/>
              </a:rPr>
              <a:t>Tooth</a:t>
            </a:r>
            <a:r>
              <a:rPr lang="en-US" sz="2200" spc="-190" dirty="0">
                <a:solidFill>
                  <a:schemeClr val="tx1"/>
                </a:solidFill>
                <a:latin typeface="Cambria" panose="02040503050406030204" pitchFamily="18" charset="0"/>
                <a:ea typeface="Cambria" panose="02040503050406030204" pitchFamily="18" charset="0"/>
                <a:cs typeface="Cambria"/>
              </a:rPr>
              <a:t> </a:t>
            </a:r>
            <a:r>
              <a:rPr lang="en-US" sz="2200" spc="-10" dirty="0">
                <a:solidFill>
                  <a:schemeClr val="tx1"/>
                </a:solidFill>
                <a:latin typeface="Cambria" panose="02040503050406030204" pitchFamily="18" charset="0"/>
                <a:ea typeface="Cambria" panose="02040503050406030204" pitchFamily="18" charset="0"/>
                <a:cs typeface="Cambria"/>
              </a:rPr>
              <a:t>movement</a:t>
            </a:r>
          </a:p>
          <a:p>
            <a:pPr marL="1725613" lvl="1" indent="-342900">
              <a:spcBef>
                <a:spcPts val="1140"/>
              </a:spcBef>
              <a:buClr>
                <a:srgbClr val="9E3611"/>
              </a:buClr>
              <a:buFont typeface="Arial" panose="020B0604020202020204" pitchFamily="34" charset="0"/>
              <a:buChar char="•"/>
              <a:tabLst>
                <a:tab pos="1557020" algn="l"/>
              </a:tabLst>
            </a:pPr>
            <a:r>
              <a:rPr lang="en-US" sz="2200" spc="-10" dirty="0">
                <a:solidFill>
                  <a:schemeClr val="tx1"/>
                </a:solidFill>
                <a:latin typeface="Cambria" panose="02040503050406030204" pitchFamily="18" charset="0"/>
                <a:ea typeface="Cambria" panose="02040503050406030204" pitchFamily="18" charset="0"/>
                <a:cs typeface="Cambria"/>
              </a:rPr>
              <a:t>Objectives</a:t>
            </a:r>
            <a:endParaRPr lang="en-US" sz="2200" dirty="0">
              <a:solidFill>
                <a:schemeClr val="tx1"/>
              </a:solidFill>
              <a:latin typeface="Cambria" panose="02040503050406030204" pitchFamily="18" charset="0"/>
              <a:ea typeface="Cambria" panose="02040503050406030204" pitchFamily="18" charset="0"/>
              <a:cs typeface="Cambria"/>
            </a:endParaRP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4</a:t>
            </a:fld>
            <a:endParaRPr lang="en-US" dirty="0"/>
          </a:p>
        </p:txBody>
      </p:sp>
    </p:spTree>
    <p:extLst>
      <p:ext uri="{BB962C8B-B14F-4D97-AF65-F5344CB8AC3E}">
        <p14:creationId xmlns:p14="http://schemas.microsoft.com/office/powerpoint/2010/main" xmlns="" val="184758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2341177" y="152400"/>
            <a:ext cx="10003223" cy="5829801"/>
          </a:xfrm>
          <a:prstGeom prst="rect">
            <a:avLst/>
          </a:prstGeom>
        </p:spPr>
        <p:txBody>
          <a:bodyPr vert="horz" wrap="square" lIns="0" tIns="88900" rIns="0" bIns="0" rtlCol="0">
            <a:spAutoFit/>
          </a:bodyPr>
          <a:lstStyle/>
          <a:p>
            <a:pPr marL="1714500" lvl="2" indent="-342900">
              <a:spcBef>
                <a:spcPts val="600"/>
              </a:spcBef>
              <a:buClr>
                <a:srgbClr val="9E3611"/>
              </a:buClr>
              <a:buFont typeface="Arial" panose="020B0604020202020204" pitchFamily="34" charset="0"/>
              <a:buChar char="•"/>
              <a:tabLst>
                <a:tab pos="2014220" algn="l"/>
              </a:tabLst>
            </a:pPr>
            <a:r>
              <a:rPr lang="en-US" sz="2200" dirty="0">
                <a:latin typeface="Cambria" panose="02040503050406030204" pitchFamily="18" charset="0"/>
                <a:ea typeface="Cambria" panose="02040503050406030204" pitchFamily="18" charset="0"/>
              </a:rPr>
              <a:t>Rapid </a:t>
            </a:r>
            <a:r>
              <a:rPr lang="en-US" sz="2200" spc="-5" dirty="0">
                <a:latin typeface="Cambria" panose="02040503050406030204" pitchFamily="18" charset="0"/>
                <a:ea typeface="Cambria" panose="02040503050406030204" pitchFamily="18" charset="0"/>
              </a:rPr>
              <a:t>/ Immediate</a:t>
            </a:r>
            <a:r>
              <a:rPr lang="en-US" sz="2200" spc="-70" dirty="0">
                <a:latin typeface="Cambria" panose="02040503050406030204" pitchFamily="18" charset="0"/>
                <a:ea typeface="Cambria" panose="02040503050406030204" pitchFamily="18" charset="0"/>
              </a:rPr>
              <a:t> </a:t>
            </a:r>
            <a:r>
              <a:rPr lang="en-US" sz="2200" spc="-20" dirty="0">
                <a:latin typeface="Cambria" panose="02040503050406030204" pitchFamily="18" charset="0"/>
                <a:ea typeface="Cambria" panose="02040503050406030204" pitchFamily="18" charset="0"/>
              </a:rPr>
              <a:t>movement</a:t>
            </a:r>
          </a:p>
          <a:p>
            <a:pPr marL="2000250" lvl="2" indent="-342900">
              <a:spcBef>
                <a:spcPts val="600"/>
              </a:spcBef>
              <a:buClr>
                <a:srgbClr val="9E3611"/>
              </a:buClr>
              <a:buFont typeface="Arial" panose="020B0604020202020204" pitchFamily="34" charset="0"/>
              <a:buChar char="•"/>
              <a:tabLst>
                <a:tab pos="2014220" algn="l"/>
              </a:tabLst>
            </a:pPr>
            <a:r>
              <a:rPr lang="en-US" sz="2200" spc="-5" dirty="0">
                <a:latin typeface="Cambria" panose="02040503050406030204" pitchFamily="18" charset="0"/>
                <a:ea typeface="Cambria" panose="02040503050406030204" pitchFamily="18" charset="0"/>
              </a:rPr>
              <a:t>Methods</a:t>
            </a:r>
          </a:p>
          <a:p>
            <a:pPr marL="2346325" lvl="2" indent="-342900">
              <a:spcBef>
                <a:spcPts val="600"/>
              </a:spcBef>
              <a:buClr>
                <a:srgbClr val="9E3611"/>
              </a:buClr>
              <a:buFont typeface="Arial" panose="020B0604020202020204" pitchFamily="34" charset="0"/>
              <a:buChar char="•"/>
              <a:tabLst>
                <a:tab pos="2014220" algn="l"/>
              </a:tabLst>
            </a:pPr>
            <a:r>
              <a:rPr lang="en-US" sz="2200" spc="-45" dirty="0">
                <a:latin typeface="Cambria" panose="02040503050406030204" pitchFamily="18" charset="0"/>
                <a:ea typeface="Cambria" panose="02040503050406030204" pitchFamily="18" charset="0"/>
                <a:cs typeface="Cambria"/>
              </a:rPr>
              <a:t>Wedge</a:t>
            </a:r>
            <a:r>
              <a:rPr lang="en-US" sz="2200" spc="5" dirty="0">
                <a:latin typeface="Cambria" panose="02040503050406030204" pitchFamily="18" charset="0"/>
                <a:ea typeface="Cambria" panose="02040503050406030204" pitchFamily="18" charset="0"/>
                <a:cs typeface="Cambria"/>
              </a:rPr>
              <a:t> </a:t>
            </a:r>
            <a:r>
              <a:rPr lang="en-US" sz="2200" spc="-5" dirty="0">
                <a:latin typeface="Cambria" panose="02040503050406030204" pitchFamily="18" charset="0"/>
                <a:ea typeface="Cambria" panose="02040503050406030204" pitchFamily="18" charset="0"/>
                <a:cs typeface="Cambria"/>
              </a:rPr>
              <a:t>method</a:t>
            </a:r>
          </a:p>
          <a:p>
            <a:pPr marL="2346325" lvl="2" indent="-342900">
              <a:spcBef>
                <a:spcPts val="600"/>
              </a:spcBef>
              <a:buClr>
                <a:srgbClr val="9E3611"/>
              </a:buClr>
              <a:buFont typeface="Arial" panose="020B0604020202020204" pitchFamily="34" charset="0"/>
              <a:buChar char="•"/>
              <a:tabLst>
                <a:tab pos="2286000" algn="l"/>
              </a:tabLst>
            </a:pPr>
            <a:r>
              <a:rPr lang="en-US" sz="2200" dirty="0"/>
              <a:t>Classification of wedges</a:t>
            </a:r>
          </a:p>
          <a:p>
            <a:pPr marL="2346325" lvl="2" indent="-342900">
              <a:spcBef>
                <a:spcPts val="600"/>
              </a:spcBef>
              <a:buClr>
                <a:srgbClr val="9E3611"/>
              </a:buClr>
              <a:buFont typeface="Arial" panose="020B0604020202020204" pitchFamily="34" charset="0"/>
              <a:buChar char="•"/>
              <a:tabLst>
                <a:tab pos="2286000" algn="l"/>
              </a:tabLst>
            </a:pPr>
            <a:r>
              <a:rPr lang="en-US" sz="2200" spc="-10" dirty="0">
                <a:latin typeface="Cambria"/>
                <a:cs typeface="Cambria"/>
              </a:rPr>
              <a:t>Functions of wedges</a:t>
            </a:r>
          </a:p>
          <a:p>
            <a:pPr marL="2346325" lvl="2" indent="-342900">
              <a:spcBef>
                <a:spcPts val="600"/>
              </a:spcBef>
              <a:buClr>
                <a:srgbClr val="9E3611"/>
              </a:buClr>
              <a:buFont typeface="Arial" panose="020B0604020202020204" pitchFamily="34" charset="0"/>
              <a:buChar char="•"/>
              <a:tabLst>
                <a:tab pos="2286000" algn="l"/>
              </a:tabLst>
            </a:pPr>
            <a:r>
              <a:rPr lang="en-US" sz="2200" spc="-25" dirty="0"/>
              <a:t>Wedging</a:t>
            </a:r>
            <a:r>
              <a:rPr lang="en-US" sz="2200" spc="-35" dirty="0"/>
              <a:t> </a:t>
            </a:r>
            <a:r>
              <a:rPr lang="en-US" sz="2200" spc="-10" dirty="0"/>
              <a:t>techniques</a:t>
            </a:r>
          </a:p>
          <a:p>
            <a:pPr marL="2346325" lvl="2" indent="-342900">
              <a:spcBef>
                <a:spcPts val="600"/>
              </a:spcBef>
              <a:buClr>
                <a:srgbClr val="9E3611"/>
              </a:buClr>
              <a:buFont typeface="Arial" panose="020B0604020202020204" pitchFamily="34" charset="0"/>
              <a:buChar char="•"/>
              <a:tabLst>
                <a:tab pos="2286000" algn="l"/>
              </a:tabLst>
            </a:pPr>
            <a:r>
              <a:rPr lang="en-US" sz="2200" spc="-5" dirty="0">
                <a:latin typeface="Cambria"/>
                <a:cs typeface="Cambria"/>
              </a:rPr>
              <a:t>Error’s with </a:t>
            </a:r>
            <a:r>
              <a:rPr lang="en-US" sz="2200" spc="-15" dirty="0">
                <a:latin typeface="Cambria"/>
                <a:cs typeface="Cambria"/>
              </a:rPr>
              <a:t>wedge</a:t>
            </a:r>
            <a:r>
              <a:rPr lang="en-US" sz="2200" spc="5" dirty="0">
                <a:latin typeface="Cambria"/>
                <a:cs typeface="Cambria"/>
              </a:rPr>
              <a:t> </a:t>
            </a:r>
            <a:r>
              <a:rPr lang="en-US" sz="2200" spc="-5" dirty="0">
                <a:latin typeface="Cambria"/>
                <a:cs typeface="Cambria"/>
              </a:rPr>
              <a:t>placement</a:t>
            </a:r>
          </a:p>
          <a:p>
            <a:pPr marL="2346325" lvl="2" indent="-342900">
              <a:spcBef>
                <a:spcPts val="600"/>
              </a:spcBef>
              <a:buClr>
                <a:srgbClr val="9E3611"/>
              </a:buClr>
              <a:buFont typeface="Arial" panose="020B0604020202020204" pitchFamily="34" charset="0"/>
              <a:buChar char="•"/>
              <a:tabLst>
                <a:tab pos="2286000" algn="l"/>
              </a:tabLst>
            </a:pPr>
            <a:r>
              <a:rPr lang="en-US" sz="2200" dirty="0"/>
              <a:t>Test for proper wedge placement</a:t>
            </a:r>
          </a:p>
          <a:p>
            <a:pPr marL="2346325" lvl="2" indent="-342900">
              <a:spcBef>
                <a:spcPts val="600"/>
              </a:spcBef>
              <a:buClr>
                <a:srgbClr val="9E3611"/>
              </a:buClr>
              <a:buFont typeface="Arial" panose="020B0604020202020204" pitchFamily="34" charset="0"/>
              <a:buChar char="•"/>
              <a:tabLst>
                <a:tab pos="2286000" algn="l"/>
              </a:tabLst>
            </a:pPr>
            <a:r>
              <a:rPr lang="en-US" sz="2200" dirty="0"/>
              <a:t> </a:t>
            </a:r>
            <a:r>
              <a:rPr lang="en-US" sz="2200" dirty="0" err="1"/>
              <a:t>Elliots</a:t>
            </a:r>
            <a:r>
              <a:rPr lang="en-US" sz="2200" spc="-90" dirty="0"/>
              <a:t> </a:t>
            </a:r>
            <a:r>
              <a:rPr lang="en-US" sz="2200" spc="-15" dirty="0"/>
              <a:t>separator</a:t>
            </a:r>
          </a:p>
          <a:p>
            <a:pPr marL="2346325" lvl="2" indent="-342900">
              <a:spcBef>
                <a:spcPts val="600"/>
              </a:spcBef>
              <a:buClr>
                <a:srgbClr val="9E3611"/>
              </a:buClr>
              <a:buFont typeface="Arial" panose="020B0604020202020204" pitchFamily="34" charset="0"/>
              <a:buChar char="•"/>
              <a:tabLst>
                <a:tab pos="2014220" algn="l"/>
              </a:tabLst>
            </a:pPr>
            <a:endParaRPr lang="en-US" sz="2200" spc="-15" dirty="0"/>
          </a:p>
          <a:p>
            <a:pPr marL="2346325" lvl="2" indent="-342900">
              <a:spcBef>
                <a:spcPts val="600"/>
              </a:spcBef>
              <a:buClr>
                <a:srgbClr val="9E3611"/>
              </a:buClr>
              <a:buFont typeface="Arial" panose="020B0604020202020204" pitchFamily="34" charset="0"/>
              <a:buChar char="•"/>
              <a:tabLst>
                <a:tab pos="2014220" algn="l"/>
              </a:tabLst>
            </a:pPr>
            <a:r>
              <a:rPr lang="en-US" sz="2200" spc="-25" dirty="0"/>
              <a:t>Traction</a:t>
            </a:r>
            <a:r>
              <a:rPr lang="en-US" sz="2200" spc="-60" dirty="0"/>
              <a:t> </a:t>
            </a:r>
            <a:r>
              <a:rPr lang="en-US" sz="2200" spc="-5" dirty="0"/>
              <a:t>method</a:t>
            </a:r>
          </a:p>
          <a:p>
            <a:pPr marL="2346325" lvl="2" indent="-342900">
              <a:spcBef>
                <a:spcPts val="600"/>
              </a:spcBef>
              <a:buClr>
                <a:srgbClr val="9E3611"/>
              </a:buClr>
              <a:buFont typeface="Arial" panose="020B0604020202020204" pitchFamily="34" charset="0"/>
              <a:buChar char="•"/>
              <a:tabLst>
                <a:tab pos="2014220" algn="l"/>
              </a:tabLst>
            </a:pPr>
            <a:r>
              <a:rPr lang="en-US" sz="2200" spc="-5" dirty="0">
                <a:latin typeface="Cambria"/>
                <a:cs typeface="Cambria"/>
              </a:rPr>
              <a:t>Non-Interfering true</a:t>
            </a:r>
            <a:r>
              <a:rPr lang="en-US" sz="2200" spc="-45" dirty="0">
                <a:latin typeface="Cambria"/>
                <a:cs typeface="Cambria"/>
              </a:rPr>
              <a:t> </a:t>
            </a:r>
            <a:r>
              <a:rPr lang="en-US" sz="2200" spc="-10" dirty="0">
                <a:latin typeface="Cambria"/>
                <a:cs typeface="Cambria"/>
              </a:rPr>
              <a:t>separator</a:t>
            </a:r>
            <a:endParaRPr lang="en-US" sz="2200" dirty="0">
              <a:latin typeface="Cambria"/>
              <a:cs typeface="Cambria"/>
            </a:endParaRPr>
          </a:p>
          <a:p>
            <a:pPr marL="2346325" lvl="2" indent="-342900">
              <a:spcBef>
                <a:spcPts val="600"/>
              </a:spcBef>
              <a:buClr>
                <a:srgbClr val="9E3611"/>
              </a:buClr>
              <a:buFont typeface="Arial" panose="020B0604020202020204" pitchFamily="34" charset="0"/>
              <a:buChar char="•"/>
              <a:tabLst>
                <a:tab pos="2014220" algn="l"/>
              </a:tabLst>
            </a:pPr>
            <a:r>
              <a:rPr lang="en-US" sz="2200" spc="-25" dirty="0">
                <a:latin typeface="Cambria"/>
                <a:cs typeface="Cambria"/>
              </a:rPr>
              <a:t>Ferrier </a:t>
            </a:r>
            <a:r>
              <a:rPr lang="en-US" sz="2200" spc="-10" dirty="0">
                <a:latin typeface="Cambria"/>
                <a:cs typeface="Cambria"/>
              </a:rPr>
              <a:t>double-bow</a:t>
            </a:r>
            <a:r>
              <a:rPr lang="en-US" sz="2200" spc="60" dirty="0">
                <a:latin typeface="Cambria"/>
                <a:cs typeface="Cambria"/>
              </a:rPr>
              <a:t> </a:t>
            </a:r>
            <a:r>
              <a:rPr lang="en-US" sz="2200" spc="-15" dirty="0">
                <a:latin typeface="Cambria"/>
                <a:cs typeface="Cambria"/>
              </a:rPr>
              <a:t>separator</a:t>
            </a:r>
            <a:endParaRPr lang="en-US" sz="2200" dirty="0">
              <a:latin typeface="Cambria"/>
              <a:cs typeface="Cambria"/>
            </a:endParaRPr>
          </a:p>
          <a:p>
            <a:pPr marL="2346325" lvl="2" indent="-342900">
              <a:spcBef>
                <a:spcPts val="600"/>
              </a:spcBef>
              <a:buClr>
                <a:srgbClr val="9E3611"/>
              </a:buClr>
              <a:buFont typeface="Arial" panose="020B0604020202020204" pitchFamily="34" charset="0"/>
              <a:buChar char="•"/>
              <a:tabLst>
                <a:tab pos="2014220" algn="l"/>
              </a:tabLst>
            </a:pPr>
            <a:endParaRPr lang="en-US" sz="2200" dirty="0">
              <a:latin typeface="Cambria"/>
              <a:cs typeface="Cambria"/>
            </a:endParaRPr>
          </a:p>
        </p:txBody>
      </p:sp>
      <p:sp>
        <p:nvSpPr>
          <p:cNvPr id="9" name="object 9"/>
          <p:cNvSpPr txBox="1"/>
          <p:nvPr/>
        </p:nvSpPr>
        <p:spPr>
          <a:xfrm>
            <a:off x="11756774" y="6500674"/>
            <a:ext cx="14605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5</a:t>
            </a:fld>
            <a:endParaRPr sz="1400">
              <a:latin typeface="Corbel"/>
              <a:cs typeface="Corbel"/>
            </a:endParaRPr>
          </a:p>
        </p:txBody>
      </p:sp>
      <p:sp>
        <p:nvSpPr>
          <p:cNvPr id="10" name="Slide Number Placeholder 9"/>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05199" y="457200"/>
            <a:ext cx="7467601" cy="6486391"/>
          </a:xfrm>
        </p:spPr>
        <p:txBody>
          <a:bodyPr/>
          <a:lstStyle/>
          <a:p>
            <a:pPr>
              <a:spcBef>
                <a:spcPts val="700"/>
              </a:spcBef>
              <a:buClr>
                <a:srgbClr val="9E3611"/>
              </a:buClr>
              <a:buFont typeface="Arial"/>
              <a:buChar char="•"/>
              <a:tabLst>
                <a:tab pos="0" algn="l"/>
              </a:tabLst>
            </a:pPr>
            <a:r>
              <a:rPr lang="en-US" sz="2200" spc="-20" dirty="0">
                <a:solidFill>
                  <a:schemeClr val="tx1"/>
                </a:solidFill>
                <a:latin typeface="Cambria" panose="02040503050406030204" pitchFamily="18" charset="0"/>
                <a:ea typeface="Cambria" panose="02040503050406030204" pitchFamily="18" charset="0"/>
              </a:rPr>
              <a:t>Slow/ </a:t>
            </a:r>
            <a:r>
              <a:rPr lang="en-US" sz="2200" spc="-30" dirty="0">
                <a:solidFill>
                  <a:schemeClr val="tx1"/>
                </a:solidFill>
                <a:latin typeface="Cambria" panose="02040503050406030204" pitchFamily="18" charset="0"/>
                <a:ea typeface="Cambria" panose="02040503050406030204" pitchFamily="18" charset="0"/>
              </a:rPr>
              <a:t>Delayed </a:t>
            </a:r>
            <a:r>
              <a:rPr lang="en-US" sz="2200" spc="-10" dirty="0">
                <a:solidFill>
                  <a:schemeClr val="tx1"/>
                </a:solidFill>
                <a:latin typeface="Cambria" panose="02040503050406030204" pitchFamily="18" charset="0"/>
                <a:ea typeface="Cambria" panose="02040503050406030204" pitchFamily="18" charset="0"/>
              </a:rPr>
              <a:t>tooth</a:t>
            </a:r>
            <a:r>
              <a:rPr lang="en-US" sz="2200" spc="-35" dirty="0">
                <a:solidFill>
                  <a:schemeClr val="tx1"/>
                </a:solidFill>
                <a:latin typeface="Cambria" panose="02040503050406030204" pitchFamily="18" charset="0"/>
                <a:ea typeface="Cambria" panose="02040503050406030204" pitchFamily="18" charset="0"/>
              </a:rPr>
              <a:t> </a:t>
            </a:r>
            <a:r>
              <a:rPr lang="en-US" sz="2200" spc="-20" dirty="0">
                <a:solidFill>
                  <a:schemeClr val="tx1"/>
                </a:solidFill>
                <a:latin typeface="Cambria" panose="02040503050406030204" pitchFamily="18" charset="0"/>
                <a:ea typeface="Cambria" panose="02040503050406030204" pitchFamily="18" charset="0"/>
              </a:rPr>
              <a:t>movement</a:t>
            </a:r>
          </a:p>
          <a:p>
            <a:pPr marL="739775">
              <a:lnSpc>
                <a:spcPct val="100000"/>
              </a:lnSpc>
              <a:tabLst>
                <a:tab pos="739775" algn="l"/>
              </a:tabLst>
            </a:pPr>
            <a:r>
              <a:rPr lang="en-US" sz="2200" spc="-5" dirty="0">
                <a:solidFill>
                  <a:schemeClr val="tx1"/>
                </a:solidFill>
                <a:latin typeface="Cambria" panose="02040503050406030204" pitchFamily="18" charset="0"/>
                <a:ea typeface="Cambria" panose="02040503050406030204" pitchFamily="18" charset="0"/>
              </a:rPr>
              <a:t>Methods:</a:t>
            </a:r>
            <a:endParaRPr lang="en-US" sz="2200" dirty="0">
              <a:solidFill>
                <a:schemeClr val="tx1"/>
              </a:solidFill>
              <a:latin typeface="Cambria" panose="02040503050406030204" pitchFamily="18" charset="0"/>
              <a:ea typeface="Cambria" panose="02040503050406030204" pitchFamily="18" charset="0"/>
            </a:endParaRPr>
          </a:p>
          <a:p>
            <a:pPr marL="739775">
              <a:lnSpc>
                <a:spcPct val="100000"/>
              </a:lnSpc>
              <a:spcBef>
                <a:spcPts val="600"/>
              </a:spcBef>
              <a:buClr>
                <a:srgbClr val="9E3611"/>
              </a:buClr>
              <a:buFont typeface="Arial"/>
              <a:buChar char="•"/>
              <a:tabLst>
                <a:tab pos="739775" algn="l"/>
              </a:tabLst>
            </a:pPr>
            <a:r>
              <a:rPr lang="en-US" sz="2200" spc="-5" dirty="0">
                <a:solidFill>
                  <a:schemeClr val="tx1"/>
                </a:solidFill>
                <a:latin typeface="Cambria" panose="02040503050406030204" pitchFamily="18" charset="0"/>
                <a:ea typeface="Cambria" panose="02040503050406030204" pitchFamily="18" charset="0"/>
              </a:rPr>
              <a:t>Separating</a:t>
            </a:r>
            <a:r>
              <a:rPr lang="en-US" sz="2200" spc="-4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wires</a:t>
            </a:r>
            <a:endParaRPr lang="en-US" sz="2200" dirty="0">
              <a:solidFill>
                <a:schemeClr val="tx1"/>
              </a:solidFill>
              <a:latin typeface="Cambria" panose="02040503050406030204" pitchFamily="18" charset="0"/>
              <a:ea typeface="Cambria" panose="02040503050406030204" pitchFamily="18" charset="0"/>
            </a:endParaRPr>
          </a:p>
          <a:p>
            <a:pPr marL="739775">
              <a:lnSpc>
                <a:spcPct val="100000"/>
              </a:lnSpc>
              <a:spcBef>
                <a:spcPts val="600"/>
              </a:spcBef>
              <a:buClr>
                <a:srgbClr val="9E3611"/>
              </a:buClr>
              <a:buFont typeface="Arial"/>
              <a:buChar char="•"/>
              <a:tabLst>
                <a:tab pos="739775" algn="l"/>
              </a:tabLst>
            </a:pPr>
            <a:r>
              <a:rPr lang="en-US" sz="2200" spc="-5" dirty="0">
                <a:solidFill>
                  <a:schemeClr val="tx1"/>
                </a:solidFill>
                <a:latin typeface="Cambria" panose="02040503050406030204" pitchFamily="18" charset="0"/>
                <a:ea typeface="Cambria" panose="02040503050406030204" pitchFamily="18" charset="0"/>
              </a:rPr>
              <a:t>Oversized</a:t>
            </a:r>
            <a:r>
              <a:rPr lang="en-US" sz="2200" spc="-3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temporaries</a:t>
            </a:r>
            <a:endParaRPr lang="en-US" sz="2200" dirty="0">
              <a:solidFill>
                <a:schemeClr val="tx1"/>
              </a:solidFill>
              <a:latin typeface="Cambria" panose="02040503050406030204" pitchFamily="18" charset="0"/>
              <a:ea typeface="Cambria" panose="02040503050406030204" pitchFamily="18" charset="0"/>
            </a:endParaRPr>
          </a:p>
          <a:p>
            <a:pPr marL="739775">
              <a:lnSpc>
                <a:spcPct val="100000"/>
              </a:lnSpc>
              <a:spcBef>
                <a:spcPts val="600"/>
              </a:spcBef>
              <a:buClr>
                <a:srgbClr val="9E3611"/>
              </a:buClr>
              <a:buFont typeface="Arial"/>
              <a:buChar char="•"/>
              <a:tabLst>
                <a:tab pos="739775" algn="l"/>
              </a:tabLst>
            </a:pPr>
            <a:r>
              <a:rPr lang="en-US" sz="2200" spc="-5" dirty="0">
                <a:solidFill>
                  <a:schemeClr val="tx1"/>
                </a:solidFill>
                <a:latin typeface="Cambria" panose="02040503050406030204" pitchFamily="18" charset="0"/>
                <a:ea typeface="Cambria" panose="02040503050406030204" pitchFamily="18" charset="0"/>
              </a:rPr>
              <a:t>Orthodontic</a:t>
            </a:r>
            <a:r>
              <a:rPr lang="en-US" sz="2200" spc="-30" dirty="0">
                <a:solidFill>
                  <a:schemeClr val="tx1"/>
                </a:solidFill>
                <a:latin typeface="Cambria" panose="02040503050406030204" pitchFamily="18" charset="0"/>
                <a:ea typeface="Cambria" panose="02040503050406030204" pitchFamily="18" charset="0"/>
              </a:rPr>
              <a:t> </a:t>
            </a:r>
            <a:r>
              <a:rPr lang="en-US" sz="2200" dirty="0">
                <a:solidFill>
                  <a:schemeClr val="tx1"/>
                </a:solidFill>
                <a:latin typeface="Cambria" panose="02040503050406030204" pitchFamily="18" charset="0"/>
                <a:ea typeface="Cambria" panose="02040503050406030204" pitchFamily="18" charset="0"/>
              </a:rPr>
              <a:t>appliances</a:t>
            </a:r>
          </a:p>
          <a:p>
            <a:pPr marL="739775">
              <a:spcBef>
                <a:spcPts val="700"/>
              </a:spcBef>
              <a:buClr>
                <a:srgbClr val="9E3611"/>
              </a:buClr>
              <a:buFont typeface="Arial"/>
              <a:buChar char="•"/>
              <a:tabLst>
                <a:tab pos="739775" algn="l"/>
              </a:tabLst>
            </a:pPr>
            <a:endParaRPr lang="en-US" sz="2200" dirty="0">
              <a:solidFill>
                <a:schemeClr val="tx1"/>
              </a:solidFill>
              <a:latin typeface="Cambria" panose="02040503050406030204" pitchFamily="18" charset="0"/>
              <a:ea typeface="Cambria" panose="02040503050406030204" pitchFamily="18" charset="0"/>
            </a:endParaRPr>
          </a:p>
          <a:p>
            <a:pPr marL="1556385" indent="-172720">
              <a:spcBef>
                <a:spcPts val="700"/>
              </a:spcBef>
              <a:buClr>
                <a:srgbClr val="9E3611"/>
              </a:buClr>
              <a:buFont typeface="Arial"/>
              <a:buChar char="•"/>
              <a:tabLst>
                <a:tab pos="1557020" algn="l"/>
              </a:tabLst>
            </a:pPr>
            <a:r>
              <a:rPr lang="en-US" sz="2200" dirty="0">
                <a:solidFill>
                  <a:schemeClr val="tx1"/>
                </a:solidFill>
                <a:latin typeface="Cambria" panose="02040503050406030204" pitchFamily="18" charset="0"/>
                <a:ea typeface="Cambria" panose="02040503050406030204" pitchFamily="18" charset="0"/>
              </a:rPr>
              <a:t>Matricing</a:t>
            </a:r>
          </a:p>
          <a:p>
            <a:pPr marL="2013585" lvl="1" indent="-172720">
              <a:spcBef>
                <a:spcPts val="600"/>
              </a:spcBef>
              <a:buClr>
                <a:srgbClr val="9E3611"/>
              </a:buClr>
              <a:buFont typeface="Arial"/>
              <a:buChar char="•"/>
              <a:tabLst>
                <a:tab pos="2014220" algn="l"/>
              </a:tabLst>
            </a:pPr>
            <a:r>
              <a:rPr lang="en-US" sz="2200" spc="5" dirty="0">
                <a:solidFill>
                  <a:schemeClr val="tx1"/>
                </a:solidFill>
                <a:latin typeface="Cambria" panose="02040503050406030204" pitchFamily="18" charset="0"/>
                <a:ea typeface="Cambria" panose="02040503050406030204" pitchFamily="18" charset="0"/>
                <a:cs typeface="Cambria"/>
              </a:rPr>
              <a:t>Classification </a:t>
            </a:r>
            <a:r>
              <a:rPr lang="en-US" sz="2200" spc="-5" dirty="0">
                <a:solidFill>
                  <a:schemeClr val="tx1"/>
                </a:solidFill>
                <a:latin typeface="Cambria" panose="02040503050406030204" pitchFamily="18" charset="0"/>
                <a:ea typeface="Cambria" panose="02040503050406030204" pitchFamily="18" charset="0"/>
              </a:rPr>
              <a:t>of</a:t>
            </a:r>
            <a:r>
              <a:rPr lang="en-US" sz="2200" spc="-5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matrices</a:t>
            </a:r>
          </a:p>
          <a:p>
            <a:pPr marL="2013585" lvl="1" indent="-172720">
              <a:spcBef>
                <a:spcPts val="600"/>
              </a:spcBef>
              <a:buClr>
                <a:srgbClr val="9E3611"/>
              </a:buClr>
              <a:buFont typeface="Arial"/>
              <a:buChar char="•"/>
              <a:tabLst>
                <a:tab pos="2014220" algn="l"/>
              </a:tabLst>
            </a:pPr>
            <a:r>
              <a:rPr lang="en-US" sz="2200" spc="-5" dirty="0">
                <a:solidFill>
                  <a:schemeClr val="tx1"/>
                </a:solidFill>
                <a:latin typeface="Cambria" panose="02040503050406030204" pitchFamily="18" charset="0"/>
                <a:ea typeface="Cambria" panose="02040503050406030204" pitchFamily="18" charset="0"/>
                <a:cs typeface="Cambria"/>
              </a:rPr>
              <a:t>Matrix</a:t>
            </a:r>
            <a:r>
              <a:rPr lang="en-US" sz="2200" spc="-10" dirty="0">
                <a:solidFill>
                  <a:schemeClr val="tx1"/>
                </a:solidFill>
                <a:latin typeface="Cambria" panose="02040503050406030204" pitchFamily="18" charset="0"/>
                <a:ea typeface="Cambria" panose="02040503050406030204" pitchFamily="18" charset="0"/>
                <a:cs typeface="Cambria"/>
              </a:rPr>
              <a:t> </a:t>
            </a:r>
            <a:r>
              <a:rPr lang="en-US" sz="2200" spc="-5" dirty="0">
                <a:solidFill>
                  <a:schemeClr val="tx1"/>
                </a:solidFill>
                <a:latin typeface="Cambria" panose="02040503050406030204" pitchFamily="18" charset="0"/>
                <a:ea typeface="Cambria" panose="02040503050406030204" pitchFamily="18" charset="0"/>
                <a:cs typeface="Cambria"/>
              </a:rPr>
              <a:t>Band and retainer</a:t>
            </a:r>
          </a:p>
          <a:p>
            <a:pPr marL="2013585" lvl="1" indent="-172720">
              <a:spcBef>
                <a:spcPts val="600"/>
              </a:spcBef>
              <a:buClr>
                <a:srgbClr val="9E3611"/>
              </a:buClr>
              <a:buFont typeface="Arial"/>
              <a:buChar char="•"/>
              <a:tabLst>
                <a:tab pos="2014220" algn="l"/>
              </a:tabLst>
            </a:pPr>
            <a:r>
              <a:rPr lang="en-US" sz="2200" dirty="0">
                <a:solidFill>
                  <a:schemeClr val="tx1"/>
                </a:solidFill>
                <a:latin typeface="Cambria" panose="02040503050406030204" pitchFamily="18" charset="0"/>
                <a:ea typeface="Cambria" panose="02040503050406030204" pitchFamily="18" charset="0"/>
                <a:cs typeface="Cambria"/>
              </a:rPr>
              <a:t>Qualities </a:t>
            </a:r>
            <a:r>
              <a:rPr lang="en-US" sz="2200" spc="-5" dirty="0">
                <a:solidFill>
                  <a:schemeClr val="tx1"/>
                </a:solidFill>
                <a:latin typeface="Cambria" panose="02040503050406030204" pitchFamily="18" charset="0"/>
                <a:ea typeface="Cambria" panose="02040503050406030204" pitchFamily="18" charset="0"/>
                <a:cs typeface="Cambria"/>
              </a:rPr>
              <a:t>of </a:t>
            </a:r>
            <a:r>
              <a:rPr lang="en-US" sz="2200" dirty="0">
                <a:solidFill>
                  <a:schemeClr val="tx1"/>
                </a:solidFill>
                <a:latin typeface="Cambria" panose="02040503050406030204" pitchFamily="18" charset="0"/>
                <a:ea typeface="Cambria" panose="02040503050406030204" pitchFamily="18" charset="0"/>
                <a:cs typeface="Cambria"/>
              </a:rPr>
              <a:t>a </a:t>
            </a:r>
            <a:r>
              <a:rPr lang="en-US" sz="2200" spc="-5" dirty="0">
                <a:solidFill>
                  <a:schemeClr val="tx1"/>
                </a:solidFill>
                <a:latin typeface="Cambria" panose="02040503050406030204" pitchFamily="18" charset="0"/>
                <a:ea typeface="Cambria" panose="02040503050406030204" pitchFamily="18" charset="0"/>
                <a:cs typeface="Cambria"/>
              </a:rPr>
              <a:t>good </a:t>
            </a:r>
            <a:r>
              <a:rPr lang="en-US" sz="2200" dirty="0">
                <a:solidFill>
                  <a:schemeClr val="tx1"/>
                </a:solidFill>
                <a:latin typeface="Cambria" panose="02040503050406030204" pitchFamily="18" charset="0"/>
                <a:ea typeface="Cambria" panose="02040503050406030204" pitchFamily="18" charset="0"/>
                <a:cs typeface="Cambria"/>
              </a:rPr>
              <a:t>matrix</a:t>
            </a:r>
          </a:p>
          <a:p>
            <a:pPr marL="2013585" lvl="1" indent="-172720">
              <a:spcBef>
                <a:spcPts val="600"/>
              </a:spcBef>
              <a:buClr>
                <a:srgbClr val="9E3611"/>
              </a:buClr>
              <a:buFont typeface="Arial"/>
              <a:buChar char="•"/>
              <a:tabLst>
                <a:tab pos="2014220" algn="l"/>
              </a:tabLst>
            </a:pPr>
            <a:r>
              <a:rPr lang="en-US" sz="2200" spc="-20" dirty="0">
                <a:solidFill>
                  <a:schemeClr val="tx1"/>
                </a:solidFill>
                <a:latin typeface="Cambria" panose="02040503050406030204" pitchFamily="18" charset="0"/>
                <a:ea typeface="Cambria" panose="02040503050406030204" pitchFamily="18" charset="0"/>
              </a:rPr>
              <a:t>Universal </a:t>
            </a:r>
            <a:r>
              <a:rPr lang="en-US" sz="2200" spc="-5" dirty="0">
                <a:solidFill>
                  <a:schemeClr val="tx1"/>
                </a:solidFill>
                <a:latin typeface="Cambria" panose="02040503050406030204" pitchFamily="18" charset="0"/>
                <a:ea typeface="Cambria" panose="02040503050406030204" pitchFamily="18" charset="0"/>
              </a:rPr>
              <a:t>Matrix </a:t>
            </a:r>
            <a:r>
              <a:rPr lang="en-US" sz="2200" spc="-25" dirty="0">
                <a:solidFill>
                  <a:schemeClr val="tx1"/>
                </a:solidFill>
                <a:latin typeface="Cambria" panose="02040503050406030204" pitchFamily="18" charset="0"/>
                <a:ea typeface="Cambria" panose="02040503050406030204" pitchFamily="18" charset="0"/>
              </a:rPr>
              <a:t>(</a:t>
            </a:r>
            <a:r>
              <a:rPr lang="en-US" sz="2200" spc="-25" dirty="0" err="1">
                <a:solidFill>
                  <a:schemeClr val="tx1"/>
                </a:solidFill>
                <a:latin typeface="Cambria" panose="02040503050406030204" pitchFamily="18" charset="0"/>
                <a:ea typeface="Cambria" panose="02040503050406030204" pitchFamily="18" charset="0"/>
              </a:rPr>
              <a:t>Tofflemire</a:t>
            </a:r>
            <a:r>
              <a:rPr lang="en-US" sz="2200" spc="-2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2013585" lvl="1" indent="-172720">
              <a:spcBef>
                <a:spcPts val="600"/>
              </a:spcBef>
              <a:buClr>
                <a:srgbClr val="9E3611"/>
              </a:buClr>
              <a:buFont typeface="Arial"/>
              <a:buChar char="•"/>
              <a:tabLst>
                <a:tab pos="2014220" algn="l"/>
              </a:tabLst>
            </a:pPr>
            <a:r>
              <a:rPr lang="en-US" sz="2200" spc="-20" dirty="0">
                <a:solidFill>
                  <a:schemeClr val="tx1"/>
                </a:solidFill>
                <a:latin typeface="Cambria" panose="02040503050406030204" pitchFamily="18" charset="0"/>
                <a:ea typeface="Cambria" panose="02040503050406030204" pitchFamily="18" charset="0"/>
              </a:rPr>
              <a:t>Ivory </a:t>
            </a:r>
            <a:r>
              <a:rPr lang="en-US" sz="2200" spc="-5" dirty="0">
                <a:solidFill>
                  <a:schemeClr val="tx1"/>
                </a:solidFill>
                <a:latin typeface="Cambria" panose="02040503050406030204" pitchFamily="18" charset="0"/>
                <a:ea typeface="Cambria" panose="02040503050406030204" pitchFamily="18" charset="0"/>
              </a:rPr>
              <a:t>Matrix</a:t>
            </a:r>
            <a:r>
              <a:rPr lang="en-US" sz="2200" spc="-55" dirty="0">
                <a:solidFill>
                  <a:schemeClr val="tx1"/>
                </a:solidFill>
                <a:latin typeface="Cambria" panose="02040503050406030204" pitchFamily="18" charset="0"/>
                <a:ea typeface="Cambria" panose="02040503050406030204" pitchFamily="18" charset="0"/>
              </a:rPr>
              <a:t> </a:t>
            </a:r>
            <a:r>
              <a:rPr lang="en-US" sz="2200" spc="-10" dirty="0">
                <a:solidFill>
                  <a:schemeClr val="tx1"/>
                </a:solidFill>
                <a:latin typeface="Cambria" panose="02040503050406030204" pitchFamily="18" charset="0"/>
                <a:ea typeface="Cambria" panose="02040503050406030204" pitchFamily="18" charset="0"/>
              </a:rPr>
              <a:t>No.1</a:t>
            </a:r>
            <a:endParaRPr lang="en-US" sz="2200" spc="-5" dirty="0">
              <a:solidFill>
                <a:schemeClr val="tx1"/>
              </a:solidFill>
              <a:latin typeface="Cambria" panose="02040503050406030204" pitchFamily="18" charset="0"/>
              <a:ea typeface="Cambria" panose="02040503050406030204" pitchFamily="18" charset="0"/>
            </a:endParaRPr>
          </a:p>
          <a:p>
            <a:pPr marL="2013585" lvl="1" indent="-172720">
              <a:spcBef>
                <a:spcPts val="600"/>
              </a:spcBef>
              <a:buClr>
                <a:srgbClr val="9E3611"/>
              </a:buClr>
              <a:buFont typeface="Arial"/>
              <a:buChar char="•"/>
              <a:tabLst>
                <a:tab pos="2014220" algn="l"/>
              </a:tabLst>
            </a:pPr>
            <a:r>
              <a:rPr lang="en-US" sz="2200" spc="-20" dirty="0">
                <a:solidFill>
                  <a:schemeClr val="tx1"/>
                </a:solidFill>
                <a:latin typeface="Cambria" panose="02040503050406030204" pitchFamily="18" charset="0"/>
                <a:ea typeface="Cambria" panose="02040503050406030204" pitchFamily="18" charset="0"/>
              </a:rPr>
              <a:t>Ivory </a:t>
            </a:r>
            <a:r>
              <a:rPr lang="en-US" sz="2200" spc="-5" dirty="0">
                <a:solidFill>
                  <a:schemeClr val="tx1"/>
                </a:solidFill>
                <a:latin typeface="Cambria" panose="02040503050406030204" pitchFamily="18" charset="0"/>
                <a:ea typeface="Cambria" panose="02040503050406030204" pitchFamily="18" charset="0"/>
              </a:rPr>
              <a:t>Matrix </a:t>
            </a:r>
            <a:r>
              <a:rPr lang="en-US" sz="2200" spc="-15" dirty="0">
                <a:solidFill>
                  <a:schemeClr val="tx1"/>
                </a:solidFill>
                <a:latin typeface="Cambria" panose="02040503050406030204" pitchFamily="18" charset="0"/>
                <a:ea typeface="Cambria" panose="02040503050406030204" pitchFamily="18" charset="0"/>
              </a:rPr>
              <a:t>No.</a:t>
            </a:r>
            <a:r>
              <a:rPr lang="en-US" sz="2200" spc="-4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8</a:t>
            </a:r>
          </a:p>
          <a:p>
            <a:pPr marL="2013585" lvl="1" indent="-172720">
              <a:spcBef>
                <a:spcPts val="600"/>
              </a:spcBef>
              <a:buClr>
                <a:srgbClr val="9E3611"/>
              </a:buClr>
              <a:buFont typeface="Arial"/>
              <a:buChar char="•"/>
              <a:tabLst>
                <a:tab pos="2014220" algn="l"/>
              </a:tabLst>
            </a:pPr>
            <a:r>
              <a:rPr lang="en-US" sz="2200" spc="-5" dirty="0">
                <a:solidFill>
                  <a:schemeClr val="tx1"/>
                </a:solidFill>
                <a:latin typeface="Cambria" panose="02040503050406030204" pitchFamily="18" charset="0"/>
                <a:ea typeface="Cambria" panose="02040503050406030204" pitchFamily="18" charset="0"/>
              </a:rPr>
              <a:t>Black’s</a:t>
            </a:r>
            <a:r>
              <a:rPr lang="en-US" sz="2200" spc="-30" dirty="0">
                <a:solidFill>
                  <a:schemeClr val="tx1"/>
                </a:solidFill>
                <a:latin typeface="Cambria" panose="02040503050406030204" pitchFamily="18" charset="0"/>
                <a:ea typeface="Cambria" panose="02040503050406030204" pitchFamily="18" charset="0"/>
              </a:rPr>
              <a:t> </a:t>
            </a:r>
            <a:r>
              <a:rPr lang="en-US" sz="2200" spc="-10" dirty="0">
                <a:solidFill>
                  <a:schemeClr val="tx1"/>
                </a:solidFill>
                <a:latin typeface="Cambria" panose="02040503050406030204" pitchFamily="18" charset="0"/>
                <a:ea typeface="Cambria" panose="02040503050406030204" pitchFamily="18" charset="0"/>
              </a:rPr>
              <a:t>matrices</a:t>
            </a:r>
            <a:endParaRPr lang="en-US" sz="2200" spc="-5" dirty="0">
              <a:solidFill>
                <a:schemeClr val="tx1"/>
              </a:solidFill>
              <a:latin typeface="Cambria" panose="02040503050406030204" pitchFamily="18" charset="0"/>
              <a:ea typeface="Cambria" panose="02040503050406030204" pitchFamily="18" charset="0"/>
            </a:endParaRPr>
          </a:p>
          <a:p>
            <a:pPr marL="2013585" lvl="1" indent="-172720">
              <a:spcBef>
                <a:spcPts val="600"/>
              </a:spcBef>
              <a:buClr>
                <a:srgbClr val="9E3611"/>
              </a:buClr>
              <a:buFont typeface="Arial"/>
              <a:buChar char="•"/>
              <a:tabLst>
                <a:tab pos="2014220" algn="l"/>
              </a:tabLst>
            </a:pPr>
            <a:r>
              <a:rPr lang="en-US" sz="2200" spc="-10" dirty="0">
                <a:solidFill>
                  <a:schemeClr val="tx1"/>
                </a:solidFill>
                <a:latin typeface="Cambria" panose="02040503050406030204" pitchFamily="18" charset="0"/>
                <a:ea typeface="Cambria" panose="02040503050406030204" pitchFamily="18" charset="0"/>
              </a:rPr>
              <a:t>Copper </a:t>
            </a:r>
            <a:r>
              <a:rPr lang="en-US" sz="2200" spc="-5" dirty="0">
                <a:solidFill>
                  <a:schemeClr val="tx1"/>
                </a:solidFill>
                <a:latin typeface="Cambria" panose="02040503050406030204" pitchFamily="18" charset="0"/>
                <a:ea typeface="Cambria" panose="02040503050406030204" pitchFamily="18" charset="0"/>
              </a:rPr>
              <a:t>Band Matrix / Soldered</a:t>
            </a:r>
            <a:r>
              <a:rPr lang="en-US" sz="2200" spc="-2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Band</a:t>
            </a:r>
            <a:endParaRPr lang="en-US" sz="2200" dirty="0">
              <a:solidFill>
                <a:schemeClr val="tx1"/>
              </a:solidFill>
              <a:latin typeface="Cambria" panose="02040503050406030204" pitchFamily="18" charset="0"/>
              <a:ea typeface="Cambria" panose="02040503050406030204" pitchFamily="18" charset="0"/>
              <a:cs typeface="Cambria"/>
            </a:endParaRPr>
          </a:p>
          <a:p>
            <a:pPr>
              <a:spcBef>
                <a:spcPts val="55"/>
              </a:spcBef>
            </a:pPr>
            <a:endParaRPr lang="en-US" sz="2200" dirty="0">
              <a:latin typeface="Times New Roman"/>
              <a:cs typeface="Times New Roman"/>
            </a:endParaRP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6</a:t>
            </a:fld>
            <a:endParaRPr lang="en-US" dirty="0"/>
          </a:p>
        </p:txBody>
      </p:sp>
    </p:spTree>
    <p:extLst>
      <p:ext uri="{BB962C8B-B14F-4D97-AF65-F5344CB8AC3E}">
        <p14:creationId xmlns:p14="http://schemas.microsoft.com/office/powerpoint/2010/main" xmlns="" val="250093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4200" y="76200"/>
            <a:ext cx="7967347" cy="6647974"/>
          </a:xfrm>
        </p:spPr>
        <p:txBody>
          <a:bodyPr/>
          <a:lstStyle/>
          <a:p>
            <a:pPr marL="1485900" indent="-342900">
              <a:buFont typeface="Arial" panose="020B0604020202020204" pitchFamily="34" charset="0"/>
              <a:buChar char="•"/>
            </a:pPr>
            <a:r>
              <a:rPr lang="en-US" sz="2200" spc="-10" dirty="0">
                <a:solidFill>
                  <a:schemeClr val="tx1"/>
                </a:solidFill>
                <a:latin typeface="Cambria" panose="02040503050406030204" pitchFamily="18" charset="0"/>
                <a:ea typeface="Cambria" panose="02040503050406030204" pitchFamily="18" charset="0"/>
              </a:rPr>
              <a:t>Anatomical</a:t>
            </a:r>
            <a:r>
              <a:rPr lang="en-US" sz="2200" spc="-5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1485900" indent="-342900">
              <a:buFont typeface="Arial" panose="020B0604020202020204" pitchFamily="34" charset="0"/>
              <a:buChar char="•"/>
            </a:pPr>
            <a:r>
              <a:rPr lang="en-US" sz="2200" spc="-15" dirty="0">
                <a:solidFill>
                  <a:schemeClr val="tx1"/>
                </a:solidFill>
                <a:latin typeface="Cambria" panose="02040503050406030204" pitchFamily="18" charset="0"/>
                <a:ea typeface="Cambria" panose="02040503050406030204" pitchFamily="18" charset="0"/>
              </a:rPr>
              <a:t>Roll </a:t>
            </a:r>
            <a:r>
              <a:rPr lang="en-US" sz="2200" spc="-5" dirty="0">
                <a:solidFill>
                  <a:schemeClr val="tx1"/>
                </a:solidFill>
                <a:latin typeface="Cambria" panose="02040503050406030204" pitchFamily="18" charset="0"/>
                <a:ea typeface="Cambria" panose="02040503050406030204" pitchFamily="18" charset="0"/>
              </a:rPr>
              <a:t>in band matrix (</a:t>
            </a:r>
            <a:r>
              <a:rPr lang="en-US" sz="2200" spc="-50" dirty="0">
                <a:solidFill>
                  <a:schemeClr val="tx1"/>
                </a:solidFill>
                <a:latin typeface="Cambria" panose="02040503050406030204" pitchFamily="18" charset="0"/>
                <a:ea typeface="Cambria" panose="02040503050406030204" pitchFamily="18" charset="0"/>
              </a:rPr>
              <a:t> </a:t>
            </a:r>
            <a:r>
              <a:rPr lang="en-US" sz="2200" spc="-15" dirty="0" err="1">
                <a:solidFill>
                  <a:schemeClr val="tx1"/>
                </a:solidFill>
                <a:latin typeface="Cambria" panose="02040503050406030204" pitchFamily="18" charset="0"/>
                <a:ea typeface="Cambria" panose="02040503050406030204" pitchFamily="18" charset="0"/>
              </a:rPr>
              <a:t>Automatrix</a:t>
            </a:r>
            <a:r>
              <a:rPr lang="en-US" sz="2200" spc="-15" dirty="0">
                <a:solidFill>
                  <a:schemeClr val="tx1"/>
                </a:solidFill>
                <a:latin typeface="Cambria" panose="02040503050406030204" pitchFamily="18" charset="0"/>
                <a:ea typeface="Cambria" panose="02040503050406030204" pitchFamily="18" charset="0"/>
              </a:rPr>
              <a:t>)</a:t>
            </a:r>
          </a:p>
          <a:p>
            <a:pPr marL="148590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S-shaped Matrix</a:t>
            </a:r>
            <a:r>
              <a:rPr lang="en-US" sz="2200" spc="-7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Band</a:t>
            </a:r>
          </a:p>
          <a:p>
            <a:pPr marL="148590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T-shaped</a:t>
            </a:r>
            <a:r>
              <a:rPr lang="en-US" sz="2200" spc="-6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1485900" indent="-342900">
              <a:buFont typeface="Arial" panose="020B0604020202020204" pitchFamily="34" charset="0"/>
              <a:buChar char="•"/>
            </a:pPr>
            <a:r>
              <a:rPr lang="en-US" sz="2200" spc="-15" dirty="0">
                <a:solidFill>
                  <a:schemeClr val="tx1"/>
                </a:solidFill>
                <a:latin typeface="Cambria" panose="02040503050406030204" pitchFamily="18" charset="0"/>
                <a:ea typeface="Cambria" panose="02040503050406030204" pitchFamily="18" charset="0"/>
              </a:rPr>
              <a:t>Mylar</a:t>
            </a:r>
            <a:r>
              <a:rPr lang="en-US" sz="2200" spc="-5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Strips</a:t>
            </a:r>
          </a:p>
          <a:p>
            <a:pPr marL="1485900" indent="-342900">
              <a:buFont typeface="Arial" panose="020B0604020202020204" pitchFamily="34" charset="0"/>
              <a:buChar char="•"/>
            </a:pPr>
            <a:r>
              <a:rPr lang="pt-BR" sz="2200" spc="-10" dirty="0">
                <a:solidFill>
                  <a:schemeClr val="tx1"/>
                </a:solidFill>
                <a:latin typeface="Cambria" panose="02040503050406030204" pitchFamily="18" charset="0"/>
                <a:ea typeface="Cambria" panose="02040503050406030204" pitchFamily="18" charset="0"/>
              </a:rPr>
              <a:t>Aluminium </a:t>
            </a:r>
            <a:r>
              <a:rPr lang="pt-BR" sz="2200" spc="-40" dirty="0">
                <a:solidFill>
                  <a:schemeClr val="tx1"/>
                </a:solidFill>
                <a:latin typeface="Cambria" panose="02040503050406030204" pitchFamily="18" charset="0"/>
                <a:ea typeface="Cambria" panose="02040503050406030204" pitchFamily="18" charset="0"/>
              </a:rPr>
              <a:t>Foil </a:t>
            </a:r>
            <a:r>
              <a:rPr lang="pt-BR" sz="2200" spc="-5" dirty="0">
                <a:solidFill>
                  <a:schemeClr val="tx1"/>
                </a:solidFill>
                <a:latin typeface="Cambria" panose="02040503050406030204" pitchFamily="18" charset="0"/>
                <a:ea typeface="Cambria" panose="02040503050406030204" pitchFamily="18" charset="0"/>
              </a:rPr>
              <a:t>Incisal Corner Matrix</a:t>
            </a:r>
          </a:p>
          <a:p>
            <a:pPr marL="1485900" indent="-342900">
              <a:buFont typeface="Arial" panose="020B0604020202020204" pitchFamily="34" charset="0"/>
              <a:buChar char="•"/>
            </a:pPr>
            <a:r>
              <a:rPr lang="en-US" sz="2200" spc="-20" dirty="0">
                <a:solidFill>
                  <a:schemeClr val="tx1"/>
                </a:solidFill>
                <a:latin typeface="Cambria" panose="02040503050406030204" pitchFamily="18" charset="0"/>
                <a:ea typeface="Cambria" panose="02040503050406030204" pitchFamily="18" charset="0"/>
              </a:rPr>
              <a:t>Transparent </a:t>
            </a:r>
            <a:r>
              <a:rPr lang="en-US" sz="2200" spc="-25" dirty="0">
                <a:solidFill>
                  <a:schemeClr val="tx1"/>
                </a:solidFill>
                <a:latin typeface="Cambria" panose="02040503050406030204" pitchFamily="18" charset="0"/>
                <a:ea typeface="Cambria" panose="02040503050406030204" pitchFamily="18" charset="0"/>
              </a:rPr>
              <a:t>Crown </a:t>
            </a:r>
            <a:r>
              <a:rPr lang="en-US" sz="2200" spc="-40" dirty="0">
                <a:solidFill>
                  <a:schemeClr val="tx1"/>
                </a:solidFill>
                <a:latin typeface="Cambria" panose="02040503050406030204" pitchFamily="18" charset="0"/>
                <a:ea typeface="Cambria" panose="02040503050406030204" pitchFamily="18" charset="0"/>
              </a:rPr>
              <a:t>Form</a:t>
            </a:r>
            <a:r>
              <a:rPr lang="en-US" sz="2200" spc="-5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1485900" indent="-342900">
              <a:buFont typeface="Arial" panose="020B0604020202020204" pitchFamily="34" charset="0"/>
              <a:buChar char="•"/>
            </a:pPr>
            <a:r>
              <a:rPr lang="en-US" sz="2200" spc="-20" dirty="0">
                <a:solidFill>
                  <a:schemeClr val="tx1"/>
                </a:solidFill>
                <a:latin typeface="Cambria" panose="02040503050406030204" pitchFamily="18" charset="0"/>
                <a:ea typeface="Cambria" panose="02040503050406030204" pitchFamily="18" charset="0"/>
              </a:rPr>
              <a:t>Window</a:t>
            </a:r>
            <a:r>
              <a:rPr lang="en-US" sz="2200" spc="-5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1485900" indent="-342900">
              <a:buFont typeface="Arial" panose="020B0604020202020204" pitchFamily="34" charset="0"/>
              <a:buChar char="•"/>
            </a:pPr>
            <a:r>
              <a:rPr lang="en-US" sz="2200" spc="-10" dirty="0">
                <a:solidFill>
                  <a:schemeClr val="tx1"/>
                </a:solidFill>
                <a:latin typeface="Cambria" panose="02040503050406030204" pitchFamily="18" charset="0"/>
                <a:ea typeface="Cambria" panose="02040503050406030204" pitchFamily="18" charset="0"/>
              </a:rPr>
              <a:t>Preformed </a:t>
            </a:r>
            <a:r>
              <a:rPr lang="en-US" sz="2200" spc="-20" dirty="0">
                <a:solidFill>
                  <a:schemeClr val="tx1"/>
                </a:solidFill>
                <a:latin typeface="Cambria" panose="02040503050406030204" pitchFamily="18" charset="0"/>
                <a:ea typeface="Cambria" panose="02040503050406030204" pitchFamily="18" charset="0"/>
              </a:rPr>
              <a:t>Transparent </a:t>
            </a:r>
            <a:r>
              <a:rPr lang="en-US" sz="2200" spc="-5" dirty="0">
                <a:solidFill>
                  <a:schemeClr val="tx1"/>
                </a:solidFill>
                <a:latin typeface="Cambria" panose="02040503050406030204" pitchFamily="18" charset="0"/>
                <a:ea typeface="Cambria" panose="02040503050406030204" pitchFamily="18" charset="0"/>
              </a:rPr>
              <a:t>Cervical</a:t>
            </a:r>
            <a:r>
              <a:rPr lang="en-US" sz="2200" spc="-7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342900"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Recent Advances</a:t>
            </a:r>
          </a:p>
          <a:p>
            <a:pPr marL="148590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Contact </a:t>
            </a:r>
            <a:r>
              <a:rPr lang="en-US" sz="2200" spc="-25" dirty="0">
                <a:solidFill>
                  <a:schemeClr val="tx1"/>
                </a:solidFill>
                <a:latin typeface="Cambria" panose="02040503050406030204" pitchFamily="18" charset="0"/>
                <a:ea typeface="Cambria" panose="02040503050406030204" pitchFamily="18" charset="0"/>
              </a:rPr>
              <a:t>Forming</a:t>
            </a:r>
            <a:r>
              <a:rPr lang="en-US" sz="2200" spc="-60" dirty="0">
                <a:solidFill>
                  <a:schemeClr val="tx1"/>
                </a:solidFill>
                <a:latin typeface="Cambria" panose="02040503050406030204" pitchFamily="18" charset="0"/>
                <a:ea typeface="Cambria" panose="02040503050406030204" pitchFamily="18" charset="0"/>
              </a:rPr>
              <a:t> </a:t>
            </a:r>
            <a:r>
              <a:rPr lang="en-US" sz="2200" dirty="0">
                <a:solidFill>
                  <a:schemeClr val="tx1"/>
                </a:solidFill>
                <a:latin typeface="Cambria" panose="02040503050406030204" pitchFamily="18" charset="0"/>
                <a:ea typeface="Cambria" panose="02040503050406030204" pitchFamily="18" charset="0"/>
              </a:rPr>
              <a:t>Instruments</a:t>
            </a:r>
          </a:p>
          <a:p>
            <a:pPr marL="148590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Contact</a:t>
            </a:r>
            <a:r>
              <a:rPr lang="en-US" sz="2200" spc="-65" dirty="0">
                <a:solidFill>
                  <a:schemeClr val="tx1"/>
                </a:solidFill>
                <a:latin typeface="Cambria" panose="02040503050406030204" pitchFamily="18" charset="0"/>
                <a:ea typeface="Cambria" panose="02040503050406030204" pitchFamily="18" charset="0"/>
              </a:rPr>
              <a:t> </a:t>
            </a:r>
            <a:r>
              <a:rPr lang="en-US" sz="2200" dirty="0">
                <a:solidFill>
                  <a:schemeClr val="tx1"/>
                </a:solidFill>
                <a:latin typeface="Cambria" panose="02040503050406030204" pitchFamily="18" charset="0"/>
                <a:ea typeface="Cambria" panose="02040503050406030204" pitchFamily="18" charset="0"/>
              </a:rPr>
              <a:t>Rings</a:t>
            </a:r>
          </a:p>
          <a:p>
            <a:pPr marL="206375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First </a:t>
            </a:r>
            <a:r>
              <a:rPr lang="en-US" sz="2200" spc="-10" dirty="0">
                <a:solidFill>
                  <a:schemeClr val="tx1"/>
                </a:solidFill>
                <a:latin typeface="Cambria" panose="02040503050406030204" pitchFamily="18" charset="0"/>
                <a:ea typeface="Cambria" panose="02040503050406030204" pitchFamily="18" charset="0"/>
              </a:rPr>
              <a:t>generation</a:t>
            </a:r>
            <a:r>
              <a:rPr lang="en-US" sz="2200" spc="-35" dirty="0">
                <a:solidFill>
                  <a:schemeClr val="tx1"/>
                </a:solidFill>
                <a:latin typeface="Cambria" panose="02040503050406030204" pitchFamily="18" charset="0"/>
                <a:ea typeface="Cambria" panose="02040503050406030204" pitchFamily="18" charset="0"/>
              </a:rPr>
              <a:t> </a:t>
            </a:r>
            <a:r>
              <a:rPr lang="en-US" sz="2200" spc="-15" dirty="0">
                <a:solidFill>
                  <a:schemeClr val="tx1"/>
                </a:solidFill>
                <a:latin typeface="Cambria" panose="02040503050406030204" pitchFamily="18" charset="0"/>
                <a:ea typeface="Cambria" panose="02040503050406030204" pitchFamily="18" charset="0"/>
              </a:rPr>
              <a:t>systems</a:t>
            </a:r>
            <a:endParaRPr lang="en-US" sz="2200" dirty="0">
              <a:solidFill>
                <a:schemeClr val="tx1"/>
              </a:solidFill>
              <a:latin typeface="Cambria" panose="02040503050406030204" pitchFamily="18" charset="0"/>
              <a:ea typeface="Cambria" panose="02040503050406030204" pitchFamily="18" charset="0"/>
            </a:endParaRPr>
          </a:p>
          <a:p>
            <a:pPr marL="206375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cs typeface="Times New Roman"/>
              </a:rPr>
              <a:t>Second </a:t>
            </a:r>
            <a:r>
              <a:rPr lang="en-US" sz="2200" dirty="0">
                <a:solidFill>
                  <a:schemeClr val="tx1"/>
                </a:solidFill>
                <a:latin typeface="Cambria" panose="02040503050406030204" pitchFamily="18" charset="0"/>
                <a:ea typeface="Cambria" panose="02040503050406030204" pitchFamily="18" charset="0"/>
                <a:cs typeface="Times New Roman"/>
              </a:rPr>
              <a:t>- </a:t>
            </a:r>
            <a:r>
              <a:rPr lang="en-US" sz="2200" spc="-5" dirty="0">
                <a:solidFill>
                  <a:schemeClr val="tx1"/>
                </a:solidFill>
                <a:latin typeface="Cambria" panose="02040503050406030204" pitchFamily="18" charset="0"/>
                <a:ea typeface="Cambria" panose="02040503050406030204" pitchFamily="18" charset="0"/>
                <a:cs typeface="Times New Roman"/>
              </a:rPr>
              <a:t>Generation</a:t>
            </a:r>
            <a:r>
              <a:rPr lang="en-US" sz="2200" spc="-50" dirty="0">
                <a:solidFill>
                  <a:schemeClr val="tx1"/>
                </a:solidFill>
                <a:latin typeface="Cambria" panose="02040503050406030204" pitchFamily="18" charset="0"/>
                <a:ea typeface="Cambria" panose="02040503050406030204" pitchFamily="18" charset="0"/>
                <a:cs typeface="Times New Roman"/>
              </a:rPr>
              <a:t> </a:t>
            </a:r>
            <a:r>
              <a:rPr lang="en-US" sz="2200" spc="-5" dirty="0">
                <a:solidFill>
                  <a:schemeClr val="tx1"/>
                </a:solidFill>
                <a:latin typeface="Cambria" panose="02040503050406030204" pitchFamily="18" charset="0"/>
                <a:ea typeface="Cambria" panose="02040503050406030204" pitchFamily="18" charset="0"/>
                <a:cs typeface="Times New Roman"/>
              </a:rPr>
              <a:t>Rings</a:t>
            </a:r>
          </a:p>
          <a:p>
            <a:pPr marL="2063750" indent="-342900">
              <a:buFont typeface="Arial" panose="020B0604020202020204" pitchFamily="34" charset="0"/>
              <a:buChar char="•"/>
            </a:pPr>
            <a:r>
              <a:rPr lang="en-US" sz="2000" dirty="0" err="1">
                <a:solidFill>
                  <a:schemeClr val="tx1"/>
                </a:solidFill>
              </a:rPr>
              <a:t>Metafix</a:t>
            </a:r>
            <a:r>
              <a:rPr lang="en-US" sz="2000" dirty="0">
                <a:solidFill>
                  <a:schemeClr val="tx1"/>
                </a:solidFill>
              </a:rPr>
              <a:t> Matrix System</a:t>
            </a:r>
            <a:endParaRPr lang="en-US" sz="2200" spc="-35" dirty="0">
              <a:solidFill>
                <a:schemeClr val="tx1"/>
              </a:solidFill>
              <a:latin typeface="Cambria" panose="02040503050406030204" pitchFamily="18" charset="0"/>
              <a:ea typeface="Cambria" panose="02040503050406030204" pitchFamily="18" charset="0"/>
            </a:endParaRPr>
          </a:p>
          <a:p>
            <a:pPr marL="2063750" indent="-342900">
              <a:buFont typeface="Arial" panose="020B0604020202020204" pitchFamily="34" charset="0"/>
              <a:buChar char="•"/>
            </a:pPr>
            <a:r>
              <a:rPr lang="en-US" sz="2000" dirty="0" err="1">
                <a:solidFill>
                  <a:schemeClr val="tx1"/>
                </a:solidFill>
              </a:rPr>
              <a:t>Bioclear</a:t>
            </a:r>
            <a:r>
              <a:rPr lang="en-US" sz="2000" dirty="0">
                <a:solidFill>
                  <a:schemeClr val="tx1"/>
                </a:solidFill>
              </a:rPr>
              <a:t> Matrix system</a:t>
            </a:r>
          </a:p>
          <a:p>
            <a:pPr marL="2063750" indent="-342900">
              <a:buFont typeface="Arial" panose="020B0604020202020204" pitchFamily="34" charset="0"/>
              <a:buChar char="•"/>
            </a:pPr>
            <a:r>
              <a:rPr lang="en-US" sz="2000" spc="-30" dirty="0">
                <a:solidFill>
                  <a:schemeClr val="tx1"/>
                </a:solidFill>
                <a:latin typeface="Cambria" panose="02040503050406030204" pitchFamily="18" charset="0"/>
                <a:ea typeface="Cambria" panose="02040503050406030204" pitchFamily="18" charset="0"/>
              </a:rPr>
              <a:t>Fender</a:t>
            </a:r>
            <a:r>
              <a:rPr lang="en-US" sz="2000" spc="-70" dirty="0">
                <a:solidFill>
                  <a:schemeClr val="tx1"/>
                </a:solidFill>
                <a:latin typeface="Cambria" panose="02040503050406030204" pitchFamily="18" charset="0"/>
                <a:ea typeface="Cambria" panose="02040503050406030204" pitchFamily="18" charset="0"/>
              </a:rPr>
              <a:t> </a:t>
            </a:r>
            <a:r>
              <a:rPr lang="en-US" sz="2000" spc="-35" dirty="0">
                <a:solidFill>
                  <a:schemeClr val="tx1"/>
                </a:solidFill>
                <a:latin typeface="Cambria" panose="02040503050406030204" pitchFamily="18" charset="0"/>
                <a:ea typeface="Cambria" panose="02040503050406030204" pitchFamily="18" charset="0"/>
              </a:rPr>
              <a:t>Wedges</a:t>
            </a:r>
          </a:p>
          <a:p>
            <a:pPr marL="2063750" indent="-342900">
              <a:buFont typeface="Arial" panose="020B0604020202020204" pitchFamily="34" charset="0"/>
              <a:buChar char="•"/>
            </a:pPr>
            <a:r>
              <a:rPr lang="en-US" sz="2000" dirty="0">
                <a:solidFill>
                  <a:schemeClr val="tx1"/>
                </a:solidFill>
              </a:rPr>
              <a:t>Slick Bands</a:t>
            </a:r>
            <a:endParaRPr lang="en-US" sz="2200" spc="-35" dirty="0">
              <a:solidFill>
                <a:schemeClr val="tx1"/>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200" spc="-35" dirty="0">
                <a:solidFill>
                  <a:schemeClr val="tx1"/>
                </a:solidFill>
                <a:latin typeface="Cambria" panose="02040503050406030204" pitchFamily="18" charset="0"/>
                <a:ea typeface="Cambria" panose="02040503050406030204" pitchFamily="18" charset="0"/>
              </a:rPr>
              <a:t>Conclusion </a:t>
            </a:r>
          </a:p>
          <a:p>
            <a:pPr marL="342900" indent="-342900">
              <a:buFont typeface="Arial" panose="020B0604020202020204" pitchFamily="34" charset="0"/>
              <a:buChar char="•"/>
            </a:pPr>
            <a:r>
              <a:rPr lang="en-US" sz="2200" spc="-35" dirty="0">
                <a:solidFill>
                  <a:schemeClr val="tx1"/>
                </a:solidFill>
                <a:latin typeface="Cambria" panose="02040503050406030204" pitchFamily="18" charset="0"/>
                <a:ea typeface="Cambria" panose="02040503050406030204" pitchFamily="18" charset="0"/>
              </a:rPr>
              <a:t>References </a:t>
            </a:r>
            <a:endParaRPr lang="en-US" sz="2200" dirty="0">
              <a:solidFill>
                <a:schemeClr val="tx1"/>
              </a:solidFill>
              <a:latin typeface="Cambria" panose="02040503050406030204" pitchFamily="18" charset="0"/>
              <a:ea typeface="Cambria" panose="02040503050406030204" pitchFamily="18" charset="0"/>
            </a:endParaRP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7</a:t>
            </a:fld>
            <a:endParaRPr lang="en-US" dirty="0"/>
          </a:p>
        </p:txBody>
      </p:sp>
    </p:spTree>
    <p:extLst>
      <p:ext uri="{BB962C8B-B14F-4D97-AF65-F5344CB8AC3E}">
        <p14:creationId xmlns:p14="http://schemas.microsoft.com/office/powerpoint/2010/main" xmlns="" val="76312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912906"/>
            <a:ext cx="10003790" cy="5024120"/>
          </a:xfrm>
          <a:prstGeom prst="rect">
            <a:avLst/>
          </a:prstGeom>
        </p:spPr>
        <p:txBody>
          <a:bodyPr vert="horz" wrap="square" lIns="0" tIns="12700" rIns="0" bIns="0" rtlCol="0">
            <a:spAutoFit/>
          </a:bodyPr>
          <a:lstStyle/>
          <a:p>
            <a:pPr marL="299085" marR="7620" indent="-287020">
              <a:lnSpc>
                <a:spcPct val="100000"/>
              </a:lnSpc>
              <a:spcBef>
                <a:spcPts val="100"/>
              </a:spcBef>
              <a:buClr>
                <a:srgbClr val="9E3611"/>
              </a:buClr>
              <a:buFont typeface="Arial"/>
              <a:buChar char="•"/>
              <a:tabLst>
                <a:tab pos="299085" algn="l"/>
                <a:tab pos="299720" algn="l"/>
              </a:tabLst>
            </a:pPr>
            <a:r>
              <a:rPr sz="2400" spc="-5" dirty="0">
                <a:latin typeface="Cambria"/>
                <a:cs typeface="Cambria"/>
              </a:rPr>
              <a:t>Presence of </a:t>
            </a:r>
            <a:r>
              <a:rPr sz="2400" spc="-10" dirty="0">
                <a:latin typeface="Cambria"/>
                <a:cs typeface="Cambria"/>
              </a:rPr>
              <a:t>proper </a:t>
            </a:r>
            <a:r>
              <a:rPr sz="2400" spc="-5" dirty="0">
                <a:latin typeface="Cambria"/>
                <a:cs typeface="Cambria"/>
              </a:rPr>
              <a:t>contacts </a:t>
            </a:r>
            <a:r>
              <a:rPr sz="2400" dirty="0">
                <a:latin typeface="Cambria"/>
                <a:cs typeface="Cambria"/>
              </a:rPr>
              <a:t>&amp; </a:t>
            </a:r>
            <a:r>
              <a:rPr sz="2400" spc="-10" dirty="0">
                <a:latin typeface="Cambria"/>
                <a:cs typeface="Cambria"/>
              </a:rPr>
              <a:t>contour </a:t>
            </a:r>
            <a:r>
              <a:rPr sz="2400" dirty="0">
                <a:latin typeface="Cambria"/>
                <a:cs typeface="Cambria"/>
              </a:rPr>
              <a:t>is </a:t>
            </a:r>
            <a:r>
              <a:rPr sz="2400" spc="-5" dirty="0">
                <a:latin typeface="Cambria"/>
                <a:cs typeface="Cambria"/>
              </a:rPr>
              <a:t>important </a:t>
            </a:r>
            <a:r>
              <a:rPr sz="2400" spc="-15" dirty="0">
                <a:latin typeface="Cambria"/>
                <a:cs typeface="Cambria"/>
              </a:rPr>
              <a:t>to </a:t>
            </a:r>
            <a:r>
              <a:rPr sz="2400" spc="-5" dirty="0">
                <a:latin typeface="Cambria"/>
                <a:cs typeface="Cambria"/>
              </a:rPr>
              <a:t>maintain stability </a:t>
            </a:r>
            <a:r>
              <a:rPr sz="2400" dirty="0">
                <a:latin typeface="Cambria"/>
                <a:cs typeface="Cambria"/>
              </a:rPr>
              <a:t>&amp;  </a:t>
            </a:r>
            <a:r>
              <a:rPr sz="2400" spc="-5" dirty="0">
                <a:latin typeface="Cambria"/>
                <a:cs typeface="Cambria"/>
              </a:rPr>
              <a:t>occlusal</a:t>
            </a:r>
            <a:r>
              <a:rPr sz="2400" spc="10" dirty="0">
                <a:latin typeface="Cambria"/>
                <a:cs typeface="Cambria"/>
              </a:rPr>
              <a:t> </a:t>
            </a:r>
            <a:r>
              <a:rPr sz="2400" spc="-35" dirty="0">
                <a:latin typeface="Cambria"/>
                <a:cs typeface="Cambria"/>
              </a:rPr>
              <a:t>harmony.</a:t>
            </a:r>
            <a:endParaRPr sz="2400">
              <a:latin typeface="Cambria"/>
              <a:cs typeface="Cambria"/>
            </a:endParaRPr>
          </a:p>
          <a:p>
            <a:pPr>
              <a:lnSpc>
                <a:spcPct val="100000"/>
              </a:lnSpc>
              <a:spcBef>
                <a:spcPts val="55"/>
              </a:spcBef>
              <a:buClr>
                <a:srgbClr val="9E3611"/>
              </a:buClr>
              <a:buFont typeface="Arial"/>
              <a:buChar char="•"/>
            </a:pPr>
            <a:endParaRPr sz="3500">
              <a:latin typeface="Times New Roman"/>
              <a:cs typeface="Times New Roman"/>
            </a:endParaRPr>
          </a:p>
          <a:p>
            <a:pPr marL="299085" marR="5080" indent="-287020">
              <a:lnSpc>
                <a:spcPct val="100000"/>
              </a:lnSpc>
              <a:buClr>
                <a:srgbClr val="9E3611"/>
              </a:buClr>
              <a:buFont typeface="Arial"/>
              <a:buChar char="•"/>
              <a:tabLst>
                <a:tab pos="299085" algn="l"/>
                <a:tab pos="299720" algn="l"/>
                <a:tab pos="638810" algn="l"/>
                <a:tab pos="1988820" algn="l"/>
                <a:tab pos="3562985" algn="l"/>
                <a:tab pos="3965575" algn="l"/>
                <a:tab pos="4535805" algn="l"/>
                <a:tab pos="5772785" algn="l"/>
                <a:tab pos="6130925" algn="l"/>
                <a:tab pos="7433945" algn="l"/>
                <a:tab pos="7837805" algn="l"/>
                <a:tab pos="8955405" algn="l"/>
                <a:tab pos="9773285" algn="l"/>
              </a:tabLst>
            </a:pPr>
            <a:r>
              <a:rPr sz="2400" dirty="0">
                <a:latin typeface="Cambria"/>
                <a:cs typeface="Cambria"/>
              </a:rPr>
              <a:t>A	t</a:t>
            </a:r>
            <a:r>
              <a:rPr sz="2400" spc="-5" dirty="0">
                <a:latin typeface="Cambria"/>
                <a:cs typeface="Cambria"/>
              </a:rPr>
              <a:t>ho</a:t>
            </a:r>
            <a:r>
              <a:rPr sz="2400" spc="-35" dirty="0">
                <a:latin typeface="Cambria"/>
                <a:cs typeface="Cambria"/>
              </a:rPr>
              <a:t>r</a:t>
            </a:r>
            <a:r>
              <a:rPr sz="2400" spc="-5" dirty="0">
                <a:latin typeface="Cambria"/>
                <a:cs typeface="Cambria"/>
              </a:rPr>
              <a:t>o</a:t>
            </a:r>
            <a:r>
              <a:rPr sz="2400" spc="-10" dirty="0">
                <a:latin typeface="Cambria"/>
                <a:cs typeface="Cambria"/>
              </a:rPr>
              <a:t>u</a:t>
            </a:r>
            <a:r>
              <a:rPr sz="2400" spc="-15" dirty="0">
                <a:latin typeface="Cambria"/>
                <a:cs typeface="Cambria"/>
              </a:rPr>
              <a:t>g</a:t>
            </a:r>
            <a:r>
              <a:rPr sz="2400" dirty="0">
                <a:latin typeface="Cambria"/>
                <a:cs typeface="Cambria"/>
              </a:rPr>
              <a:t>h	kn</a:t>
            </a:r>
            <a:r>
              <a:rPr sz="2400" spc="-15" dirty="0">
                <a:latin typeface="Cambria"/>
                <a:cs typeface="Cambria"/>
              </a:rPr>
              <a:t>o</a:t>
            </a:r>
            <a:r>
              <a:rPr sz="2400" spc="-25" dirty="0">
                <a:latin typeface="Cambria"/>
                <a:cs typeface="Cambria"/>
              </a:rPr>
              <a:t>w</a:t>
            </a:r>
            <a:r>
              <a:rPr sz="2400" spc="-5" dirty="0">
                <a:latin typeface="Cambria"/>
                <a:cs typeface="Cambria"/>
              </a:rPr>
              <a:t>l</a:t>
            </a:r>
            <a:r>
              <a:rPr sz="2400" spc="5" dirty="0">
                <a:latin typeface="Cambria"/>
                <a:cs typeface="Cambria"/>
              </a:rPr>
              <a:t>e</a:t>
            </a:r>
            <a:r>
              <a:rPr sz="2400" dirty="0">
                <a:latin typeface="Cambria"/>
                <a:cs typeface="Cambria"/>
              </a:rPr>
              <a:t>dge	</a:t>
            </a:r>
            <a:r>
              <a:rPr sz="2400" spc="-5" dirty="0">
                <a:latin typeface="Cambria"/>
                <a:cs typeface="Cambria"/>
              </a:rPr>
              <a:t>o</a:t>
            </a:r>
            <a:r>
              <a:rPr sz="2400" dirty="0">
                <a:latin typeface="Cambria"/>
                <a:cs typeface="Cambria"/>
              </a:rPr>
              <a:t>f	t</a:t>
            </a:r>
            <a:r>
              <a:rPr sz="2400" spc="-5" dirty="0">
                <a:latin typeface="Cambria"/>
                <a:cs typeface="Cambria"/>
              </a:rPr>
              <a:t>h</a:t>
            </a:r>
            <a:r>
              <a:rPr sz="2400" dirty="0">
                <a:latin typeface="Cambria"/>
                <a:cs typeface="Cambria"/>
              </a:rPr>
              <a:t>e	</a:t>
            </a:r>
            <a:r>
              <a:rPr sz="2400" spc="-5" dirty="0">
                <a:latin typeface="Cambria"/>
                <a:cs typeface="Cambria"/>
              </a:rPr>
              <a:t>co</a:t>
            </a:r>
            <a:r>
              <a:rPr sz="2400" dirty="0">
                <a:latin typeface="Cambria"/>
                <a:cs typeface="Cambria"/>
              </a:rPr>
              <a:t>nta</a:t>
            </a:r>
            <a:r>
              <a:rPr sz="2400" spc="-5" dirty="0">
                <a:latin typeface="Cambria"/>
                <a:cs typeface="Cambria"/>
              </a:rPr>
              <a:t>c</a:t>
            </a:r>
            <a:r>
              <a:rPr sz="2400" dirty="0">
                <a:latin typeface="Cambria"/>
                <a:cs typeface="Cambria"/>
              </a:rPr>
              <a:t>ts	&amp;	</a:t>
            </a:r>
            <a:r>
              <a:rPr sz="2400" spc="-5" dirty="0">
                <a:latin typeface="Cambria"/>
                <a:cs typeface="Cambria"/>
              </a:rPr>
              <a:t>co</a:t>
            </a:r>
            <a:r>
              <a:rPr sz="2400" spc="5" dirty="0">
                <a:latin typeface="Cambria"/>
                <a:cs typeface="Cambria"/>
              </a:rPr>
              <a:t>n</a:t>
            </a:r>
            <a:r>
              <a:rPr sz="2400" spc="-25" dirty="0">
                <a:latin typeface="Cambria"/>
                <a:cs typeface="Cambria"/>
              </a:rPr>
              <a:t>t</a:t>
            </a:r>
            <a:r>
              <a:rPr sz="2400" spc="-5" dirty="0">
                <a:latin typeface="Cambria"/>
                <a:cs typeface="Cambria"/>
              </a:rPr>
              <a:t>ou</a:t>
            </a:r>
            <a:r>
              <a:rPr sz="2400" dirty="0">
                <a:latin typeface="Cambria"/>
                <a:cs typeface="Cambria"/>
              </a:rPr>
              <a:t>rs	</a:t>
            </a:r>
            <a:r>
              <a:rPr sz="2400" spc="-5" dirty="0">
                <a:latin typeface="Cambria"/>
                <a:cs typeface="Cambria"/>
              </a:rPr>
              <a:t>o</a:t>
            </a:r>
            <a:r>
              <a:rPr sz="2400" dirty="0">
                <a:latin typeface="Cambria"/>
                <a:cs typeface="Cambria"/>
              </a:rPr>
              <a:t>f	</a:t>
            </a:r>
            <a:r>
              <a:rPr sz="2400" spc="-50" dirty="0">
                <a:latin typeface="Cambria"/>
                <a:cs typeface="Cambria"/>
              </a:rPr>
              <a:t>v</a:t>
            </a:r>
            <a:r>
              <a:rPr sz="2400" dirty="0">
                <a:latin typeface="Cambria"/>
                <a:cs typeface="Cambria"/>
              </a:rPr>
              <a:t>a</a:t>
            </a:r>
            <a:r>
              <a:rPr sz="2400" spc="-15" dirty="0">
                <a:latin typeface="Cambria"/>
                <a:cs typeface="Cambria"/>
              </a:rPr>
              <a:t>r</a:t>
            </a:r>
            <a:r>
              <a:rPr sz="2400" spc="5" dirty="0">
                <a:latin typeface="Cambria"/>
                <a:cs typeface="Cambria"/>
              </a:rPr>
              <a:t>i</a:t>
            </a:r>
            <a:r>
              <a:rPr sz="2400" spc="-5" dirty="0">
                <a:latin typeface="Cambria"/>
                <a:cs typeface="Cambria"/>
              </a:rPr>
              <a:t>o</a:t>
            </a:r>
            <a:r>
              <a:rPr sz="2400" spc="-10" dirty="0">
                <a:latin typeface="Cambria"/>
                <a:cs typeface="Cambria"/>
              </a:rPr>
              <a:t>u</a:t>
            </a:r>
            <a:r>
              <a:rPr sz="2400" dirty="0">
                <a:latin typeface="Cambria"/>
                <a:cs typeface="Cambria"/>
              </a:rPr>
              <a:t>s	</a:t>
            </a:r>
            <a:r>
              <a:rPr sz="2400" spc="-25" dirty="0">
                <a:latin typeface="Cambria"/>
                <a:cs typeface="Cambria"/>
              </a:rPr>
              <a:t>t</a:t>
            </a:r>
            <a:r>
              <a:rPr sz="2400" spc="-10" dirty="0">
                <a:latin typeface="Cambria"/>
                <a:cs typeface="Cambria"/>
              </a:rPr>
              <a:t>e</a:t>
            </a:r>
            <a:r>
              <a:rPr sz="2400" spc="5" dirty="0">
                <a:latin typeface="Cambria"/>
                <a:cs typeface="Cambria"/>
              </a:rPr>
              <a:t>et</a:t>
            </a:r>
            <a:r>
              <a:rPr sz="2400" dirty="0">
                <a:latin typeface="Cambria"/>
                <a:cs typeface="Cambria"/>
              </a:rPr>
              <a:t>h	</a:t>
            </a:r>
            <a:r>
              <a:rPr sz="2400" spc="5" dirty="0">
                <a:latin typeface="Cambria"/>
                <a:cs typeface="Cambria"/>
              </a:rPr>
              <a:t>is  </a:t>
            </a:r>
            <a:r>
              <a:rPr sz="2400" spc="-5" dirty="0">
                <a:latin typeface="Cambria"/>
                <a:cs typeface="Cambria"/>
              </a:rPr>
              <a:t>mandatory </a:t>
            </a:r>
            <a:r>
              <a:rPr sz="2400" spc="-10" dirty="0">
                <a:latin typeface="Cambria"/>
                <a:cs typeface="Cambria"/>
              </a:rPr>
              <a:t>for</a:t>
            </a:r>
            <a:r>
              <a:rPr sz="2400" spc="-25" dirty="0">
                <a:latin typeface="Cambria"/>
                <a:cs typeface="Cambria"/>
              </a:rPr>
              <a:t> </a:t>
            </a:r>
            <a:r>
              <a:rPr sz="2400" dirty="0">
                <a:latin typeface="Cambria"/>
                <a:cs typeface="Cambria"/>
              </a:rPr>
              <a:t>understanding:</a:t>
            </a:r>
            <a:endParaRPr sz="2400">
              <a:latin typeface="Cambria"/>
              <a:cs typeface="Cambria"/>
            </a:endParaRPr>
          </a:p>
          <a:p>
            <a:pPr>
              <a:lnSpc>
                <a:spcPct val="100000"/>
              </a:lnSpc>
              <a:spcBef>
                <a:spcPts val="55"/>
              </a:spcBef>
              <a:buClr>
                <a:srgbClr val="9E3611"/>
              </a:buClr>
              <a:buFont typeface="Arial"/>
              <a:buChar char="•"/>
            </a:pPr>
            <a:endParaRPr sz="3500">
              <a:latin typeface="Times New Roman"/>
              <a:cs typeface="Times New Roman"/>
            </a:endParaRPr>
          </a:p>
          <a:p>
            <a:pPr marL="756285" lvl="1" indent="-287020">
              <a:lnSpc>
                <a:spcPct val="100000"/>
              </a:lnSpc>
              <a:buClr>
                <a:srgbClr val="9E3611"/>
              </a:buClr>
              <a:buFont typeface="Arial"/>
              <a:buChar char="•"/>
              <a:tabLst>
                <a:tab pos="756285" algn="l"/>
                <a:tab pos="756920" algn="l"/>
              </a:tabLst>
            </a:pPr>
            <a:r>
              <a:rPr sz="2400" spc="-5" dirty="0">
                <a:latin typeface="Cambria"/>
                <a:cs typeface="Cambria"/>
              </a:rPr>
              <a:t>Predisposing </a:t>
            </a:r>
            <a:r>
              <a:rPr sz="2400" spc="-10" dirty="0">
                <a:latin typeface="Cambria"/>
                <a:cs typeface="Cambria"/>
              </a:rPr>
              <a:t>factors </a:t>
            </a:r>
            <a:r>
              <a:rPr sz="2400" spc="-5" dirty="0">
                <a:latin typeface="Cambria"/>
                <a:cs typeface="Cambria"/>
              </a:rPr>
              <a:t>of </a:t>
            </a:r>
            <a:r>
              <a:rPr sz="2400" spc="-15" dirty="0">
                <a:latin typeface="Cambria"/>
                <a:cs typeface="Cambria"/>
              </a:rPr>
              <a:t>proximal </a:t>
            </a:r>
            <a:r>
              <a:rPr sz="2400" dirty="0">
                <a:latin typeface="Cambria"/>
                <a:cs typeface="Cambria"/>
              </a:rPr>
              <a:t>caries </a:t>
            </a:r>
            <a:r>
              <a:rPr sz="2400" spc="-10" dirty="0">
                <a:latin typeface="Cambria"/>
                <a:cs typeface="Cambria"/>
              </a:rPr>
              <a:t>like </a:t>
            </a:r>
            <a:r>
              <a:rPr sz="2400" spc="-10" dirty="0">
                <a:solidFill>
                  <a:srgbClr val="0070C0"/>
                </a:solidFill>
                <a:latin typeface="Cambria"/>
                <a:cs typeface="Cambria"/>
              </a:rPr>
              <a:t>faulty</a:t>
            </a:r>
            <a:r>
              <a:rPr sz="2400" dirty="0">
                <a:solidFill>
                  <a:srgbClr val="0070C0"/>
                </a:solidFill>
                <a:latin typeface="Cambria"/>
                <a:cs typeface="Cambria"/>
              </a:rPr>
              <a:t> </a:t>
            </a:r>
            <a:r>
              <a:rPr sz="2400" spc="-5" dirty="0">
                <a:solidFill>
                  <a:srgbClr val="0070C0"/>
                </a:solidFill>
                <a:latin typeface="Cambria"/>
                <a:cs typeface="Cambria"/>
              </a:rPr>
              <a:t>interrelationships</a:t>
            </a:r>
            <a:r>
              <a:rPr sz="2400" spc="-5" dirty="0">
                <a:latin typeface="Cambria"/>
                <a:cs typeface="Cambria"/>
              </a:rPr>
              <a:t>.</a:t>
            </a:r>
            <a:endParaRPr sz="2400">
              <a:latin typeface="Cambria"/>
              <a:cs typeface="Cambria"/>
            </a:endParaRPr>
          </a:p>
          <a:p>
            <a:pPr lvl="1">
              <a:lnSpc>
                <a:spcPct val="100000"/>
              </a:lnSpc>
              <a:spcBef>
                <a:spcPts val="55"/>
              </a:spcBef>
              <a:buClr>
                <a:srgbClr val="9E3611"/>
              </a:buClr>
              <a:buFont typeface="Arial"/>
              <a:buChar char="•"/>
            </a:pPr>
            <a:endParaRPr sz="3500">
              <a:latin typeface="Times New Roman"/>
              <a:cs typeface="Times New Roman"/>
            </a:endParaRPr>
          </a:p>
          <a:p>
            <a:pPr marL="756285" marR="7620" lvl="1" indent="-287020">
              <a:lnSpc>
                <a:spcPct val="100000"/>
              </a:lnSpc>
              <a:buClr>
                <a:srgbClr val="9E3611"/>
              </a:buClr>
              <a:buFont typeface="Arial"/>
              <a:buChar char="•"/>
              <a:tabLst>
                <a:tab pos="756285" algn="l"/>
                <a:tab pos="756920" algn="l"/>
                <a:tab pos="2468880" algn="l"/>
                <a:tab pos="2882265" algn="l"/>
                <a:tab pos="4201795" algn="l"/>
                <a:tab pos="5233670" algn="l"/>
                <a:tab pos="6932930" algn="l"/>
                <a:tab pos="7466330" algn="l"/>
                <a:tab pos="9569450" algn="l"/>
              </a:tabLst>
            </a:pPr>
            <a:r>
              <a:rPr sz="2400" spc="-5" dirty="0">
                <a:latin typeface="Cambria"/>
                <a:cs typeface="Cambria"/>
              </a:rPr>
              <a:t>S</a:t>
            </a:r>
            <a:r>
              <a:rPr sz="2400" spc="5" dirty="0">
                <a:latin typeface="Cambria"/>
                <a:cs typeface="Cambria"/>
              </a:rPr>
              <a:t>i</a:t>
            </a:r>
            <a:r>
              <a:rPr sz="2400" dirty="0">
                <a:latin typeface="Cambria"/>
                <a:cs typeface="Cambria"/>
              </a:rPr>
              <a:t>g</a:t>
            </a:r>
            <a:r>
              <a:rPr sz="2400" spc="-10" dirty="0">
                <a:latin typeface="Cambria"/>
                <a:cs typeface="Cambria"/>
              </a:rPr>
              <a:t>nif</a:t>
            </a:r>
            <a:r>
              <a:rPr sz="2400" spc="5" dirty="0">
                <a:latin typeface="Cambria"/>
                <a:cs typeface="Cambria"/>
              </a:rPr>
              <a:t>i</a:t>
            </a:r>
            <a:r>
              <a:rPr sz="2400" spc="-5" dirty="0">
                <a:latin typeface="Cambria"/>
                <a:cs typeface="Cambria"/>
              </a:rPr>
              <a:t>c</a:t>
            </a:r>
            <a:r>
              <a:rPr sz="2400" dirty="0">
                <a:latin typeface="Cambria"/>
                <a:cs typeface="Cambria"/>
              </a:rPr>
              <a:t>an</a:t>
            </a:r>
            <a:r>
              <a:rPr sz="2400" spc="-5" dirty="0">
                <a:latin typeface="Cambria"/>
                <a:cs typeface="Cambria"/>
              </a:rPr>
              <a:t>c</a:t>
            </a:r>
            <a:r>
              <a:rPr sz="2400" dirty="0">
                <a:latin typeface="Cambria"/>
                <a:cs typeface="Cambria"/>
              </a:rPr>
              <a:t>e	</a:t>
            </a:r>
            <a:r>
              <a:rPr sz="2400" spc="-5" dirty="0">
                <a:latin typeface="Cambria"/>
                <a:cs typeface="Cambria"/>
              </a:rPr>
              <a:t>o</a:t>
            </a:r>
            <a:r>
              <a:rPr sz="2400" dirty="0">
                <a:latin typeface="Cambria"/>
                <a:cs typeface="Cambria"/>
              </a:rPr>
              <a:t>f	</a:t>
            </a:r>
            <a:r>
              <a:rPr sz="2400" spc="-5" dirty="0">
                <a:solidFill>
                  <a:srgbClr val="0070C0"/>
                </a:solidFill>
                <a:latin typeface="Cambria"/>
                <a:cs typeface="Cambria"/>
              </a:rPr>
              <a:t>m</a:t>
            </a:r>
            <a:r>
              <a:rPr sz="2400" dirty="0">
                <a:solidFill>
                  <a:srgbClr val="0070C0"/>
                </a:solidFill>
                <a:latin typeface="Cambria"/>
                <a:cs typeface="Cambria"/>
              </a:rPr>
              <a:t>a</a:t>
            </a:r>
            <a:r>
              <a:rPr sz="2400" spc="-10" dirty="0">
                <a:solidFill>
                  <a:srgbClr val="0070C0"/>
                </a:solidFill>
                <a:latin typeface="Cambria"/>
                <a:cs typeface="Cambria"/>
              </a:rPr>
              <a:t>rgin</a:t>
            </a:r>
            <a:r>
              <a:rPr sz="2400" dirty="0">
                <a:solidFill>
                  <a:srgbClr val="0070C0"/>
                </a:solidFill>
                <a:latin typeface="Cambria"/>
                <a:cs typeface="Cambria"/>
              </a:rPr>
              <a:t>al	</a:t>
            </a:r>
            <a:r>
              <a:rPr sz="2400" spc="-10" dirty="0">
                <a:solidFill>
                  <a:srgbClr val="0070C0"/>
                </a:solidFill>
                <a:latin typeface="Cambria"/>
                <a:cs typeface="Cambria"/>
              </a:rPr>
              <a:t>r</a:t>
            </a:r>
            <a:r>
              <a:rPr sz="2400" spc="5" dirty="0">
                <a:solidFill>
                  <a:srgbClr val="0070C0"/>
                </a:solidFill>
                <a:latin typeface="Cambria"/>
                <a:cs typeface="Cambria"/>
              </a:rPr>
              <a:t>i</a:t>
            </a:r>
            <a:r>
              <a:rPr sz="2400" dirty="0">
                <a:solidFill>
                  <a:srgbClr val="0070C0"/>
                </a:solidFill>
                <a:latin typeface="Cambria"/>
                <a:cs typeface="Cambria"/>
              </a:rPr>
              <a:t>dg</a:t>
            </a:r>
            <a:r>
              <a:rPr sz="2400" spc="5" dirty="0">
                <a:solidFill>
                  <a:srgbClr val="0070C0"/>
                </a:solidFill>
                <a:latin typeface="Cambria"/>
                <a:cs typeface="Cambria"/>
              </a:rPr>
              <a:t>e</a:t>
            </a:r>
            <a:r>
              <a:rPr sz="2400" dirty="0">
                <a:solidFill>
                  <a:srgbClr val="0070C0"/>
                </a:solidFill>
                <a:latin typeface="Cambria"/>
                <a:cs typeface="Cambria"/>
              </a:rPr>
              <a:t>s</a:t>
            </a:r>
            <a:r>
              <a:rPr sz="2400" dirty="0">
                <a:latin typeface="Cambria"/>
                <a:cs typeface="Cambria"/>
              </a:rPr>
              <a:t>,	</a:t>
            </a:r>
            <a:r>
              <a:rPr sz="2400" spc="5" dirty="0">
                <a:solidFill>
                  <a:srgbClr val="0070C0"/>
                </a:solidFill>
                <a:latin typeface="Cambria"/>
                <a:cs typeface="Cambria"/>
              </a:rPr>
              <a:t>e</a:t>
            </a:r>
            <a:r>
              <a:rPr sz="2400" spc="-5" dirty="0">
                <a:solidFill>
                  <a:srgbClr val="0070C0"/>
                </a:solidFill>
                <a:latin typeface="Cambria"/>
                <a:cs typeface="Cambria"/>
              </a:rPr>
              <a:t>mb</a:t>
            </a:r>
            <a:r>
              <a:rPr sz="2400" spc="-35" dirty="0">
                <a:solidFill>
                  <a:srgbClr val="0070C0"/>
                </a:solidFill>
                <a:latin typeface="Cambria"/>
                <a:cs typeface="Cambria"/>
              </a:rPr>
              <a:t>r</a:t>
            </a:r>
            <a:r>
              <a:rPr sz="2400" dirty="0">
                <a:solidFill>
                  <a:srgbClr val="0070C0"/>
                </a:solidFill>
                <a:latin typeface="Cambria"/>
                <a:cs typeface="Cambria"/>
              </a:rPr>
              <a:t>as</a:t>
            </a:r>
            <a:r>
              <a:rPr sz="2400" spc="-10" dirty="0">
                <a:solidFill>
                  <a:srgbClr val="0070C0"/>
                </a:solidFill>
                <a:latin typeface="Cambria"/>
                <a:cs typeface="Cambria"/>
              </a:rPr>
              <a:t>u</a:t>
            </a:r>
            <a:r>
              <a:rPr sz="2400" spc="-35" dirty="0">
                <a:solidFill>
                  <a:srgbClr val="0070C0"/>
                </a:solidFill>
                <a:latin typeface="Cambria"/>
                <a:cs typeface="Cambria"/>
              </a:rPr>
              <a:t>r</a:t>
            </a:r>
            <a:r>
              <a:rPr sz="2400" spc="5" dirty="0">
                <a:solidFill>
                  <a:srgbClr val="0070C0"/>
                </a:solidFill>
                <a:latin typeface="Cambria"/>
                <a:cs typeface="Cambria"/>
              </a:rPr>
              <a:t>e</a:t>
            </a:r>
            <a:r>
              <a:rPr sz="2400" dirty="0">
                <a:solidFill>
                  <a:srgbClr val="0070C0"/>
                </a:solidFill>
                <a:latin typeface="Cambria"/>
                <a:cs typeface="Cambria"/>
              </a:rPr>
              <a:t>s	</a:t>
            </a:r>
            <a:r>
              <a:rPr sz="2400" spc="-20" dirty="0">
                <a:latin typeface="Cambria"/>
                <a:cs typeface="Cambria"/>
              </a:rPr>
              <a:t>f</a:t>
            </a:r>
            <a:r>
              <a:rPr sz="2400" spc="-15" dirty="0">
                <a:latin typeface="Cambria"/>
                <a:cs typeface="Cambria"/>
              </a:rPr>
              <a:t>o</a:t>
            </a:r>
            <a:r>
              <a:rPr sz="2400" dirty="0">
                <a:latin typeface="Cambria"/>
                <a:cs typeface="Cambria"/>
              </a:rPr>
              <a:t>r	</a:t>
            </a:r>
            <a:r>
              <a:rPr sz="2400" spc="-35" dirty="0">
                <a:latin typeface="Cambria"/>
                <a:cs typeface="Cambria"/>
              </a:rPr>
              <a:t>r</a:t>
            </a:r>
            <a:r>
              <a:rPr sz="2400" spc="5" dirty="0">
                <a:latin typeface="Cambria"/>
                <a:cs typeface="Cambria"/>
              </a:rPr>
              <a:t>e</a:t>
            </a:r>
            <a:r>
              <a:rPr sz="2400" spc="-5" dirty="0">
                <a:latin typeface="Cambria"/>
                <a:cs typeface="Cambria"/>
              </a:rPr>
              <a:t>-</a:t>
            </a:r>
            <a:r>
              <a:rPr sz="2400" spc="5" dirty="0">
                <a:latin typeface="Cambria"/>
                <a:cs typeface="Cambria"/>
              </a:rPr>
              <a:t>e</a:t>
            </a:r>
            <a:r>
              <a:rPr sz="2400" dirty="0">
                <a:latin typeface="Cambria"/>
                <a:cs typeface="Cambria"/>
              </a:rPr>
              <a:t>sta</a:t>
            </a:r>
            <a:r>
              <a:rPr sz="2400" spc="-10" dirty="0">
                <a:latin typeface="Cambria"/>
                <a:cs typeface="Cambria"/>
              </a:rPr>
              <a:t>b</a:t>
            </a:r>
            <a:r>
              <a:rPr sz="2400" spc="-5" dirty="0">
                <a:latin typeface="Cambria"/>
                <a:cs typeface="Cambria"/>
              </a:rPr>
              <a:t>l</a:t>
            </a:r>
            <a:r>
              <a:rPr sz="2400" spc="5" dirty="0">
                <a:latin typeface="Cambria"/>
                <a:cs typeface="Cambria"/>
              </a:rPr>
              <a:t>i</a:t>
            </a:r>
            <a:r>
              <a:rPr sz="2400" dirty="0">
                <a:latin typeface="Cambria"/>
                <a:cs typeface="Cambria"/>
              </a:rPr>
              <a:t>s</a:t>
            </a:r>
            <a:r>
              <a:rPr sz="2400" spc="-5" dirty="0">
                <a:latin typeface="Cambria"/>
                <a:cs typeface="Cambria"/>
              </a:rPr>
              <a:t>h</a:t>
            </a:r>
            <a:r>
              <a:rPr sz="2400" spc="5" dirty="0">
                <a:latin typeface="Cambria"/>
                <a:cs typeface="Cambria"/>
              </a:rPr>
              <a:t>in</a:t>
            </a:r>
            <a:r>
              <a:rPr sz="2400" dirty="0">
                <a:latin typeface="Cambria"/>
                <a:cs typeface="Cambria"/>
              </a:rPr>
              <a:t>g	</a:t>
            </a:r>
            <a:r>
              <a:rPr sz="2400" spc="-10" dirty="0">
                <a:latin typeface="Cambria"/>
                <a:cs typeface="Cambria"/>
              </a:rPr>
              <a:t>th</a:t>
            </a:r>
            <a:r>
              <a:rPr sz="2400" dirty="0">
                <a:latin typeface="Cambria"/>
                <a:cs typeface="Cambria"/>
              </a:rPr>
              <a:t>e  </a:t>
            </a:r>
            <a:r>
              <a:rPr sz="2400" spc="-10" dirty="0">
                <a:latin typeface="Cambria"/>
                <a:cs typeface="Cambria"/>
              </a:rPr>
              <a:t>form </a:t>
            </a:r>
            <a:r>
              <a:rPr sz="2400" dirty="0">
                <a:latin typeface="Cambria"/>
                <a:cs typeface="Cambria"/>
              </a:rPr>
              <a:t>and </a:t>
            </a:r>
            <a:r>
              <a:rPr sz="2400" spc="-5" dirty="0">
                <a:latin typeface="Cambria"/>
                <a:cs typeface="Cambria"/>
              </a:rPr>
              <a:t>function of </a:t>
            </a:r>
            <a:r>
              <a:rPr sz="2400" spc="-15" dirty="0">
                <a:latin typeface="Cambria"/>
                <a:cs typeface="Cambria"/>
              </a:rPr>
              <a:t>restored</a:t>
            </a:r>
            <a:r>
              <a:rPr sz="2400" spc="-45" dirty="0">
                <a:latin typeface="Cambria"/>
                <a:cs typeface="Cambria"/>
              </a:rPr>
              <a:t> </a:t>
            </a:r>
            <a:r>
              <a:rPr sz="2400" spc="-5" dirty="0">
                <a:latin typeface="Cambria"/>
                <a:cs typeface="Cambria"/>
              </a:rPr>
              <a:t>teeth.</a:t>
            </a:r>
            <a:endParaRPr sz="2400">
              <a:latin typeface="Cambria"/>
              <a:cs typeface="Cambria"/>
            </a:endParaRPr>
          </a:p>
          <a:p>
            <a:pPr lvl="1">
              <a:lnSpc>
                <a:spcPct val="100000"/>
              </a:lnSpc>
              <a:spcBef>
                <a:spcPts val="55"/>
              </a:spcBef>
              <a:buClr>
                <a:srgbClr val="9E3611"/>
              </a:buClr>
              <a:buFont typeface="Arial"/>
              <a:buChar char="•"/>
            </a:pPr>
            <a:endParaRPr sz="3500">
              <a:latin typeface="Times New Roman"/>
              <a:cs typeface="Times New Roman"/>
            </a:endParaRPr>
          </a:p>
          <a:p>
            <a:pPr marL="756285" lvl="1" indent="-287020">
              <a:lnSpc>
                <a:spcPct val="100000"/>
              </a:lnSpc>
              <a:buClr>
                <a:srgbClr val="9E3611"/>
              </a:buClr>
              <a:buFont typeface="Arial"/>
              <a:buChar char="•"/>
              <a:tabLst>
                <a:tab pos="756285" algn="l"/>
                <a:tab pos="756920" algn="l"/>
              </a:tabLst>
            </a:pPr>
            <a:r>
              <a:rPr sz="2400" spc="-5" dirty="0">
                <a:solidFill>
                  <a:srgbClr val="0070C0"/>
                </a:solidFill>
                <a:latin typeface="Cambria"/>
                <a:cs typeface="Cambria"/>
              </a:rPr>
              <a:t>Periodontal </a:t>
            </a:r>
            <a:r>
              <a:rPr sz="2400" spc="-5" dirty="0">
                <a:latin typeface="Cambria"/>
                <a:cs typeface="Cambria"/>
              </a:rPr>
              <a:t>aspect </a:t>
            </a:r>
            <a:r>
              <a:rPr sz="2400" dirty="0">
                <a:latin typeface="Cambria"/>
                <a:cs typeface="Cambria"/>
              </a:rPr>
              <a:t>&amp; health </a:t>
            </a:r>
            <a:r>
              <a:rPr sz="2400" spc="-5" dirty="0">
                <a:latin typeface="Cambria"/>
                <a:cs typeface="Cambria"/>
              </a:rPr>
              <a:t>of the </a:t>
            </a:r>
            <a:r>
              <a:rPr sz="2400" spc="-10" dirty="0">
                <a:latin typeface="Cambria"/>
                <a:cs typeface="Cambria"/>
              </a:rPr>
              <a:t>tooth </a:t>
            </a:r>
            <a:r>
              <a:rPr sz="2400" spc="-15" dirty="0">
                <a:latin typeface="Cambria"/>
                <a:cs typeface="Cambria"/>
              </a:rPr>
              <a:t>to </a:t>
            </a:r>
            <a:r>
              <a:rPr sz="2400" spc="-5" dirty="0">
                <a:latin typeface="Cambria"/>
                <a:cs typeface="Cambria"/>
              </a:rPr>
              <a:t>be </a:t>
            </a:r>
            <a:r>
              <a:rPr sz="2400" spc="-15" dirty="0">
                <a:latin typeface="Cambria"/>
                <a:cs typeface="Cambria"/>
              </a:rPr>
              <a:t>restored.</a:t>
            </a:r>
            <a:endParaRPr sz="2400">
              <a:latin typeface="Cambria"/>
              <a:cs typeface="Cambria"/>
            </a:endParaRPr>
          </a:p>
        </p:txBody>
      </p:sp>
      <p:sp>
        <p:nvSpPr>
          <p:cNvPr id="9" name="object 9"/>
          <p:cNvSpPr txBox="1"/>
          <p:nvPr/>
        </p:nvSpPr>
        <p:spPr>
          <a:xfrm>
            <a:off x="11756774" y="6500674"/>
            <a:ext cx="14605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8</a:t>
            </a:fld>
            <a:endParaRPr sz="1400">
              <a:latin typeface="Corbel"/>
              <a:cs typeface="Corbel"/>
            </a:endParaRPr>
          </a:p>
        </p:txBody>
      </p:sp>
      <p:sp>
        <p:nvSpPr>
          <p:cNvPr id="10" name="Slide Number Placeholder 9"/>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1766428" y="6454965"/>
            <a:ext cx="12382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Corbel"/>
                <a:cs typeface="Corbel"/>
              </a:rPr>
              <a:t>6</a:t>
            </a:r>
            <a:endParaRPr sz="1400">
              <a:latin typeface="Corbel"/>
              <a:cs typeface="Corbel"/>
            </a:endParaRPr>
          </a:p>
        </p:txBody>
      </p:sp>
      <p:sp>
        <p:nvSpPr>
          <p:cNvPr id="9" name="object 9"/>
          <p:cNvSpPr txBox="1"/>
          <p:nvPr/>
        </p:nvSpPr>
        <p:spPr>
          <a:xfrm>
            <a:off x="1753553" y="1054100"/>
            <a:ext cx="9998710" cy="4437380"/>
          </a:xfrm>
          <a:prstGeom prst="rect">
            <a:avLst/>
          </a:prstGeom>
        </p:spPr>
        <p:txBody>
          <a:bodyPr vert="horz" wrap="square" lIns="0" tIns="12700" rIns="0" bIns="0" rtlCol="0">
            <a:spAutoFit/>
          </a:bodyPr>
          <a:lstStyle/>
          <a:p>
            <a:pPr marL="299085" indent="-287020">
              <a:lnSpc>
                <a:spcPct val="100000"/>
              </a:lnSpc>
              <a:spcBef>
                <a:spcPts val="100"/>
              </a:spcBef>
              <a:buClr>
                <a:srgbClr val="9E3611"/>
              </a:buClr>
              <a:buFont typeface="Arial"/>
              <a:buChar char="•"/>
              <a:tabLst>
                <a:tab pos="299085" algn="l"/>
                <a:tab pos="299720" algn="l"/>
              </a:tabLst>
            </a:pPr>
            <a:r>
              <a:rPr sz="2400" dirty="0">
                <a:latin typeface="Cambria"/>
                <a:cs typeface="Cambria"/>
              </a:rPr>
              <a:t>Benefits </a:t>
            </a:r>
            <a:r>
              <a:rPr sz="2400" spc="-5" dirty="0">
                <a:latin typeface="Cambria"/>
                <a:cs typeface="Cambria"/>
              </a:rPr>
              <a:t>of </a:t>
            </a:r>
            <a:r>
              <a:rPr sz="2400" dirty="0">
                <a:latin typeface="Cambria"/>
                <a:cs typeface="Cambria"/>
              </a:rPr>
              <a:t>an ideal </a:t>
            </a:r>
            <a:r>
              <a:rPr sz="2400" spc="-5" dirty="0">
                <a:latin typeface="Cambria"/>
                <a:cs typeface="Cambria"/>
              </a:rPr>
              <a:t>contact </a:t>
            </a:r>
            <a:r>
              <a:rPr sz="2400" dirty="0">
                <a:latin typeface="Cambria"/>
                <a:cs typeface="Cambria"/>
              </a:rPr>
              <a:t>&amp;</a:t>
            </a:r>
            <a:r>
              <a:rPr sz="2400" spc="-60" dirty="0">
                <a:latin typeface="Cambria"/>
                <a:cs typeface="Cambria"/>
              </a:rPr>
              <a:t> </a:t>
            </a:r>
            <a:r>
              <a:rPr sz="2400" spc="-5" dirty="0">
                <a:latin typeface="Cambria"/>
                <a:cs typeface="Cambria"/>
              </a:rPr>
              <a:t>contour:</a:t>
            </a:r>
            <a:endParaRPr sz="2400">
              <a:latin typeface="Cambria"/>
              <a:cs typeface="Cambria"/>
            </a:endParaRPr>
          </a:p>
          <a:p>
            <a:pPr>
              <a:lnSpc>
                <a:spcPct val="100000"/>
              </a:lnSpc>
              <a:buClr>
                <a:srgbClr val="9E3611"/>
              </a:buClr>
              <a:buFont typeface="Arial"/>
              <a:buChar char="•"/>
            </a:pPr>
            <a:endParaRPr sz="2800">
              <a:latin typeface="Times New Roman"/>
              <a:cs typeface="Times New Roman"/>
            </a:endParaRPr>
          </a:p>
          <a:p>
            <a:pPr marL="927100" lvl="1" indent="-457200">
              <a:lnSpc>
                <a:spcPct val="100000"/>
              </a:lnSpc>
              <a:spcBef>
                <a:spcPts val="1760"/>
              </a:spcBef>
              <a:buClr>
                <a:srgbClr val="C00000"/>
              </a:buClr>
              <a:buSzPct val="75000"/>
              <a:buAutoNum type="arabicPeriod"/>
              <a:tabLst>
                <a:tab pos="926465" algn="l"/>
                <a:tab pos="927100" algn="l"/>
              </a:tabLst>
            </a:pPr>
            <a:r>
              <a:rPr sz="2400" spc="-5" dirty="0">
                <a:latin typeface="Cambria"/>
                <a:cs typeface="Cambria"/>
              </a:rPr>
              <a:t>Conserves the </a:t>
            </a:r>
            <a:r>
              <a:rPr sz="2400" dirty="0">
                <a:latin typeface="Cambria"/>
                <a:cs typeface="Cambria"/>
              </a:rPr>
              <a:t>health </a:t>
            </a:r>
            <a:r>
              <a:rPr sz="2400" spc="-5" dirty="0">
                <a:latin typeface="Cambria"/>
                <a:cs typeface="Cambria"/>
              </a:rPr>
              <a:t>of</a:t>
            </a:r>
            <a:r>
              <a:rPr sz="2400" spc="-20" dirty="0">
                <a:latin typeface="Cambria"/>
                <a:cs typeface="Cambria"/>
              </a:rPr>
              <a:t> </a:t>
            </a:r>
            <a:r>
              <a:rPr sz="2400" spc="-5" dirty="0">
                <a:latin typeface="Cambria"/>
                <a:cs typeface="Cambria"/>
              </a:rPr>
              <a:t>peridontium</a:t>
            </a:r>
            <a:endParaRPr sz="2400">
              <a:latin typeface="Cambria"/>
              <a:cs typeface="Cambria"/>
            </a:endParaRPr>
          </a:p>
          <a:p>
            <a:pPr marL="927100" lvl="1" indent="-457200">
              <a:lnSpc>
                <a:spcPct val="100000"/>
              </a:lnSpc>
              <a:spcBef>
                <a:spcPts val="2039"/>
              </a:spcBef>
              <a:buClr>
                <a:srgbClr val="C00000"/>
              </a:buClr>
              <a:buSzPct val="75000"/>
              <a:buAutoNum type="arabicPeriod"/>
              <a:tabLst>
                <a:tab pos="926465" algn="l"/>
                <a:tab pos="927100" algn="l"/>
              </a:tabLst>
            </a:pPr>
            <a:r>
              <a:rPr sz="2400" spc="-15" dirty="0">
                <a:latin typeface="Cambria"/>
                <a:cs typeface="Cambria"/>
              </a:rPr>
              <a:t>Prevents </a:t>
            </a:r>
            <a:r>
              <a:rPr sz="2400" spc="-10" dirty="0">
                <a:latin typeface="Cambria"/>
                <a:cs typeface="Cambria"/>
              </a:rPr>
              <a:t>food</a:t>
            </a:r>
            <a:r>
              <a:rPr sz="2400" spc="-20" dirty="0">
                <a:latin typeface="Cambria"/>
                <a:cs typeface="Cambria"/>
              </a:rPr>
              <a:t> </a:t>
            </a:r>
            <a:r>
              <a:rPr sz="2400" spc="-5" dirty="0">
                <a:latin typeface="Cambria"/>
                <a:cs typeface="Cambria"/>
              </a:rPr>
              <a:t>impaction</a:t>
            </a:r>
            <a:endParaRPr sz="2400">
              <a:latin typeface="Cambria"/>
              <a:cs typeface="Cambria"/>
            </a:endParaRPr>
          </a:p>
          <a:p>
            <a:pPr marL="927100" lvl="1" indent="-457200">
              <a:lnSpc>
                <a:spcPct val="100000"/>
              </a:lnSpc>
              <a:spcBef>
                <a:spcPts val="2039"/>
              </a:spcBef>
              <a:buClr>
                <a:srgbClr val="C00000"/>
              </a:buClr>
              <a:buSzPct val="75000"/>
              <a:buAutoNum type="arabicPeriod"/>
              <a:tabLst>
                <a:tab pos="926465" algn="l"/>
                <a:tab pos="927100" algn="l"/>
              </a:tabLst>
            </a:pPr>
            <a:r>
              <a:rPr sz="2400" spc="-10" dirty="0">
                <a:latin typeface="Cambria"/>
                <a:cs typeface="Cambria"/>
              </a:rPr>
              <a:t>Makes area </a:t>
            </a:r>
            <a:r>
              <a:rPr sz="2400" dirty="0">
                <a:latin typeface="Cambria"/>
                <a:cs typeface="Cambria"/>
              </a:rPr>
              <a:t>self </a:t>
            </a:r>
            <a:r>
              <a:rPr sz="2400" spc="-5" dirty="0">
                <a:latin typeface="Cambria"/>
                <a:cs typeface="Cambria"/>
              </a:rPr>
              <a:t>cleansable</a:t>
            </a:r>
            <a:endParaRPr sz="2400">
              <a:latin typeface="Cambria"/>
              <a:cs typeface="Cambria"/>
            </a:endParaRPr>
          </a:p>
          <a:p>
            <a:pPr marL="927100" lvl="1" indent="-457200">
              <a:lnSpc>
                <a:spcPct val="100000"/>
              </a:lnSpc>
              <a:spcBef>
                <a:spcPts val="2039"/>
              </a:spcBef>
              <a:buClr>
                <a:srgbClr val="C00000"/>
              </a:buClr>
              <a:buSzPct val="75000"/>
              <a:buAutoNum type="arabicPeriod"/>
              <a:tabLst>
                <a:tab pos="926465" algn="l"/>
                <a:tab pos="927100" algn="l"/>
              </a:tabLst>
            </a:pPr>
            <a:r>
              <a:rPr sz="2400" spc="-20" dirty="0">
                <a:latin typeface="Cambria"/>
                <a:cs typeface="Cambria"/>
              </a:rPr>
              <a:t>Improves </a:t>
            </a:r>
            <a:r>
              <a:rPr sz="2400" spc="-5" dirty="0">
                <a:latin typeface="Cambria"/>
                <a:cs typeface="Cambria"/>
              </a:rPr>
              <a:t>longevity of </a:t>
            </a:r>
            <a:r>
              <a:rPr sz="2400" spc="-15" dirty="0">
                <a:latin typeface="Cambria"/>
                <a:cs typeface="Cambria"/>
              </a:rPr>
              <a:t>proximal</a:t>
            </a:r>
            <a:r>
              <a:rPr sz="2400" dirty="0">
                <a:latin typeface="Cambria"/>
                <a:cs typeface="Cambria"/>
              </a:rPr>
              <a:t> </a:t>
            </a:r>
            <a:r>
              <a:rPr sz="2400" spc="-10" dirty="0">
                <a:latin typeface="Cambria"/>
                <a:cs typeface="Cambria"/>
              </a:rPr>
              <a:t>restorations</a:t>
            </a:r>
            <a:endParaRPr sz="2400">
              <a:latin typeface="Cambria"/>
              <a:cs typeface="Cambria"/>
            </a:endParaRPr>
          </a:p>
          <a:p>
            <a:pPr marL="926465" marR="5080" lvl="1" indent="-457200">
              <a:lnSpc>
                <a:spcPct val="150000"/>
              </a:lnSpc>
              <a:spcBef>
                <a:spcPts val="600"/>
              </a:spcBef>
              <a:buClr>
                <a:srgbClr val="C00000"/>
              </a:buClr>
              <a:buSzPct val="75000"/>
              <a:buAutoNum type="arabicPeriod"/>
              <a:tabLst>
                <a:tab pos="926465" algn="l"/>
                <a:tab pos="927100" algn="l"/>
              </a:tabLst>
            </a:pPr>
            <a:r>
              <a:rPr sz="2400" spc="-5" dirty="0">
                <a:latin typeface="Cambria"/>
                <a:cs typeface="Cambria"/>
              </a:rPr>
              <a:t>Maintains normal </a:t>
            </a:r>
            <a:r>
              <a:rPr sz="2400" dirty="0">
                <a:latin typeface="Cambria"/>
                <a:cs typeface="Cambria"/>
              </a:rPr>
              <a:t>mesiodistal </a:t>
            </a:r>
            <a:r>
              <a:rPr sz="2400" spc="-5" dirty="0">
                <a:latin typeface="Cambria"/>
                <a:cs typeface="Cambria"/>
              </a:rPr>
              <a:t>relationship </a:t>
            </a:r>
            <a:r>
              <a:rPr sz="2400" spc="-10" dirty="0">
                <a:latin typeface="Cambria"/>
                <a:cs typeface="Cambria"/>
              </a:rPr>
              <a:t>of </a:t>
            </a:r>
            <a:r>
              <a:rPr sz="2400" spc="-5" dirty="0">
                <a:latin typeface="Cambria"/>
                <a:cs typeface="Cambria"/>
              </a:rPr>
              <a:t>the teeth </a:t>
            </a:r>
            <a:r>
              <a:rPr sz="2400" dirty="0">
                <a:latin typeface="Cambria"/>
                <a:cs typeface="Cambria"/>
              </a:rPr>
              <a:t>in </a:t>
            </a:r>
            <a:r>
              <a:rPr sz="2400" spc="-5" dirty="0">
                <a:latin typeface="Cambria"/>
                <a:cs typeface="Cambria"/>
              </a:rPr>
              <a:t>the </a:t>
            </a:r>
            <a:r>
              <a:rPr sz="2400" dirty="0">
                <a:latin typeface="Cambria"/>
                <a:cs typeface="Cambria"/>
              </a:rPr>
              <a:t>dental  </a:t>
            </a:r>
            <a:r>
              <a:rPr sz="2400" spc="-10" dirty="0">
                <a:latin typeface="Cambria"/>
                <a:cs typeface="Cambria"/>
              </a:rPr>
              <a:t>arch</a:t>
            </a:r>
            <a:endParaRPr sz="2400">
              <a:latin typeface="Cambria"/>
              <a:cs typeface="Cambria"/>
            </a:endParaRPr>
          </a:p>
        </p:txBody>
      </p:sp>
      <p:sp>
        <p:nvSpPr>
          <p:cNvPr id="10" name="Slide Number Placeholder 9"/>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1347</TotalTime>
  <Words>1638</Words>
  <Application>Microsoft Office PowerPoint</Application>
  <PresentationFormat>Custom</PresentationFormat>
  <Paragraphs>364</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Specific learning Objectives </vt:lpstr>
      <vt:lpstr>Contents</vt:lpstr>
      <vt:lpstr>Slide 4</vt:lpstr>
      <vt:lpstr>Slide 5</vt:lpstr>
      <vt:lpstr>Slide 6</vt:lpstr>
      <vt:lpstr>Slide 7</vt:lpstr>
      <vt:lpstr>Slide 8</vt:lpstr>
      <vt:lpstr>Slide 9</vt:lpstr>
      <vt:lpstr>Slide 10</vt:lpstr>
      <vt:lpstr>Slide 11</vt:lpstr>
      <vt:lpstr>Slide 12</vt:lpstr>
      <vt:lpstr>Slide 13</vt:lpstr>
      <vt:lpstr>Proximal Contact Area</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TAKE HOME MESSEGE  </vt:lpstr>
      <vt:lpstr>Question:   What are hazards of faulty restoration?</vt:lpstr>
      <vt:lpstr>References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Shivran Kumari</dc:creator>
  <cp:lastModifiedBy>test</cp:lastModifiedBy>
  <cp:revision>106</cp:revision>
  <dcterms:created xsi:type="dcterms:W3CDTF">2019-06-18T01:06:36Z</dcterms:created>
  <dcterms:modified xsi:type="dcterms:W3CDTF">2023-04-18T06:24:07Z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2019-06-18T00:00:00Z</vt:filetime>
  </property>
</Properties>
</file>